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75" r:id="rId15"/>
    <p:sldId id="268" r:id="rId16"/>
    <p:sldId id="274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D467-702F-4963-BFB8-7B25EC3EEAE5}" type="datetimeFigureOut">
              <a:rPr lang="en-US" smtClean="0"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87126-E050-4215-BD4C-5A63CFCF59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Optimal Manipulation of Voting Rules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920880" cy="1752600"/>
          </a:xfrm>
        </p:spPr>
        <p:txBody>
          <a:bodyPr>
            <a:normAutofit fontScale="92500"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Edith Elkind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dirty="0"/>
              <a:t>N</a:t>
            </a:r>
            <a:r>
              <a:rPr lang="en-GB" dirty="0" smtClean="0"/>
              <a:t>anyang Technological University, Singapore</a:t>
            </a:r>
            <a:br>
              <a:rPr lang="en-GB" dirty="0" smtClean="0"/>
            </a:br>
            <a:r>
              <a:rPr lang="en-GB" dirty="0" smtClean="0"/>
              <a:t>(based on joint work with</a:t>
            </a:r>
            <a:r>
              <a:rPr lang="en-GB" dirty="0" smtClean="0">
                <a:solidFill>
                  <a:srgbClr val="FF0000"/>
                </a:solidFill>
              </a:rPr>
              <a:t> Svetlana Obraztsova</a:t>
            </a:r>
            <a:r>
              <a:rPr lang="en-GB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Scoring Rules: Basic Observations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(j, d, F)</a:t>
            </a:r>
            <a:r>
              <a:rPr lang="en-GB" dirty="0" smtClean="0"/>
              <a:t>-OPT-MANIP: </a:t>
            </a:r>
            <a:br>
              <a:rPr lang="en-GB" dirty="0" smtClean="0"/>
            </a:br>
            <a:r>
              <a:rPr lang="en-GB" dirty="0" smtClean="0"/>
              <a:t>like </a:t>
            </a:r>
            <a:r>
              <a:rPr lang="en-GB" dirty="0" smtClean="0">
                <a:solidFill>
                  <a:srgbClr val="FF0000"/>
                </a:solidFill>
              </a:rPr>
              <a:t>(d, F)</a:t>
            </a:r>
            <a:r>
              <a:rPr lang="en-GB" dirty="0" smtClean="0"/>
              <a:t>-OPT-MANIP, but with the </a:t>
            </a:r>
            <a:r>
              <a:rPr lang="en-GB" dirty="0" smtClean="0">
                <a:solidFill>
                  <a:schemeClr val="accent1"/>
                </a:solidFill>
              </a:rPr>
              <a:t>additional constraint</a:t>
            </a:r>
            <a:r>
              <a:rPr lang="en-GB" dirty="0" smtClean="0"/>
              <a:t> that </a:t>
            </a:r>
            <a:r>
              <a:rPr lang="en-GB" dirty="0" smtClean="0">
                <a:solidFill>
                  <a:srgbClr val="FF0000"/>
                </a:solidFill>
              </a:rPr>
              <a:t>pos(p, u) = j</a:t>
            </a:r>
          </a:p>
          <a:p>
            <a:r>
              <a:rPr lang="en-GB" dirty="0" smtClean="0"/>
              <a:t>Observations: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in </a:t>
            </a:r>
            <a:r>
              <a:rPr lang="en-GB" dirty="0" smtClean="0">
                <a:solidFill>
                  <a:srgbClr val="FF0000"/>
                </a:solidFill>
              </a:rPr>
              <a:t>(j, d, F)</a:t>
            </a:r>
            <a:r>
              <a:rPr lang="en-GB" dirty="0" smtClean="0"/>
              <a:t>-OPT-MANIP </a:t>
            </a:r>
            <a:r>
              <a:rPr lang="en-GB" dirty="0" err="1" smtClean="0">
                <a:solidFill>
                  <a:srgbClr val="FF0000"/>
                </a:solidFill>
              </a:rPr>
              <a:t>p</a:t>
            </a:r>
            <a:r>
              <a:rPr lang="en-GB" dirty="0" err="1" smtClean="0"/>
              <a:t>’s</a:t>
            </a:r>
            <a:r>
              <a:rPr lang="en-GB" dirty="0" smtClean="0"/>
              <a:t> score is </a:t>
            </a:r>
            <a:r>
              <a:rPr lang="en-GB" dirty="0" smtClean="0">
                <a:solidFill>
                  <a:schemeClr val="accent1"/>
                </a:solidFill>
              </a:rPr>
              <a:t>fixed</a:t>
            </a:r>
            <a:r>
              <a:rPr lang="en-GB" dirty="0" smtClean="0"/>
              <a:t> ( </a:t>
            </a:r>
            <a:r>
              <a:rPr lang="en-GB" dirty="0" smtClean="0">
                <a:solidFill>
                  <a:srgbClr val="FF0000"/>
                </a:solidFill>
              </a:rPr>
              <a:t>= s</a:t>
            </a:r>
            <a:r>
              <a:rPr lang="en-GB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to solve </a:t>
            </a:r>
            <a:r>
              <a:rPr lang="en-GB" dirty="0" smtClean="0">
                <a:solidFill>
                  <a:srgbClr val="FF0000"/>
                </a:solidFill>
              </a:rPr>
              <a:t>(d, F)</a:t>
            </a:r>
            <a:r>
              <a:rPr lang="en-GB" dirty="0" smtClean="0"/>
              <a:t>-OPT-MANIP it </a:t>
            </a:r>
            <a:r>
              <a:rPr lang="en-GB" dirty="0" smtClean="0">
                <a:solidFill>
                  <a:schemeClr val="accent1"/>
                </a:solidFill>
              </a:rPr>
              <a:t>suffices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 solve </a:t>
            </a:r>
            <a:r>
              <a:rPr lang="en-GB" dirty="0" smtClean="0">
                <a:solidFill>
                  <a:srgbClr val="FF0000"/>
                </a:solidFill>
              </a:rPr>
              <a:t>(j, d, F)</a:t>
            </a:r>
            <a:r>
              <a:rPr lang="en-GB" dirty="0" smtClean="0"/>
              <a:t>-OPT-MANIP for</a:t>
            </a:r>
            <a:r>
              <a:rPr lang="en-GB" dirty="0" smtClean="0">
                <a:solidFill>
                  <a:srgbClr val="FF0000"/>
                </a:solidFill>
              </a:rPr>
              <a:t> j = 1, ..., m</a:t>
            </a:r>
          </a:p>
          <a:p>
            <a:r>
              <a:rPr lang="en-GB" u="sng" dirty="0" smtClean="0"/>
              <a:t>Definition</a:t>
            </a:r>
            <a:r>
              <a:rPr lang="en-GB" dirty="0" smtClean="0"/>
              <a:t>: a position </a:t>
            </a:r>
            <a:r>
              <a:rPr lang="en-GB" dirty="0" smtClean="0">
                <a:solidFill>
                  <a:srgbClr val="FF0000"/>
                </a:solidFill>
              </a:rPr>
              <a:t>k</a:t>
            </a:r>
            <a:r>
              <a:rPr lang="en-GB" dirty="0" smtClean="0"/>
              <a:t> in manipulator’s vote </a:t>
            </a:r>
            <a:br>
              <a:rPr lang="en-GB" dirty="0" smtClean="0"/>
            </a:br>
            <a:r>
              <a:rPr lang="en-GB" dirty="0" smtClean="0"/>
              <a:t>is </a:t>
            </a:r>
            <a:r>
              <a:rPr lang="en-GB" dirty="0" smtClean="0">
                <a:solidFill>
                  <a:schemeClr val="accent1"/>
                </a:solidFill>
              </a:rPr>
              <a:t>safe</a:t>
            </a:r>
            <a:r>
              <a:rPr lang="en-GB" dirty="0" smtClean="0"/>
              <a:t> for a candidate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 if in the resulting election </a:t>
            </a:r>
            <a:r>
              <a:rPr lang="en-GB" dirty="0" err="1" smtClean="0">
                <a:solidFill>
                  <a:srgbClr val="FF0000"/>
                </a:solidFill>
              </a:rPr>
              <a:t>c</a:t>
            </a:r>
            <a:r>
              <a:rPr lang="en-GB" dirty="0" err="1" smtClean="0"/>
              <a:t>’s</a:t>
            </a:r>
            <a:r>
              <a:rPr lang="en-GB" dirty="0" smtClean="0"/>
              <a:t> score is at most </a:t>
            </a:r>
            <a:r>
              <a:rPr lang="en-GB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Summary of Results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980728"/>
          <a:ext cx="7704856" cy="5667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89809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</a:t>
                      </a:r>
                      <a:r>
                        <a:rPr lang="en-US" sz="3200" baseline="-25000" dirty="0" err="1" smtClean="0"/>
                        <a:t>swap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md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Scoring Rules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Bucklin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Copeland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NP-complete, </a:t>
                      </a:r>
                      <a:r>
                        <a:rPr lang="en-GB" sz="2400" dirty="0" err="1" smtClean="0"/>
                        <a:t>inapprox</a:t>
                      </a:r>
                      <a:r>
                        <a:rPr lang="en-GB" sz="2400" dirty="0" smtClean="0"/>
                        <a:t>. up to </a:t>
                      </a:r>
                      <a:r>
                        <a:rPr lang="en-GB" sz="2400" dirty="0" smtClean="0">
                          <a:latin typeface="Symbol" pitchFamily="18" charset="2"/>
                        </a:rPr>
                        <a:t>W</a:t>
                      </a:r>
                      <a:r>
                        <a:rPr lang="en-GB" sz="2400" dirty="0" smtClean="0"/>
                        <a:t>(log 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Maximin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5580112" y="2852936"/>
            <a:ext cx="2376264" cy="172819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Scoring Rules, Footrule Distance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92514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p</a:t>
            </a:r>
            <a:r>
              <a:rPr lang="en-GB" dirty="0" smtClean="0"/>
              <a:t> is connected to </a:t>
            </a:r>
            <a:r>
              <a:rPr lang="en-GB" dirty="0" smtClean="0">
                <a:solidFill>
                  <a:schemeClr val="accent1"/>
                </a:solidFill>
              </a:rPr>
              <a:t>j</a:t>
            </a:r>
          </a:p>
          <a:p>
            <a:r>
              <a:rPr lang="en-GB" dirty="0" smtClean="0"/>
              <a:t>Each candidate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 ≠ </a:t>
            </a:r>
            <a:r>
              <a:rPr lang="en-GB" dirty="0" smtClean="0">
                <a:solidFill>
                  <a:schemeClr val="accent1"/>
                </a:solidFill>
              </a:rPr>
              <a:t>p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is </a:t>
            </a:r>
            <a:r>
              <a:rPr lang="en-GB" dirty="0" smtClean="0">
                <a:solidFill>
                  <a:srgbClr val="FF0000"/>
                </a:solidFill>
              </a:rPr>
              <a:t>connected</a:t>
            </a:r>
            <a:r>
              <a:rPr lang="en-GB" dirty="0" smtClean="0"/>
              <a:t> to all positions that are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safe</a:t>
            </a:r>
            <a:r>
              <a:rPr lang="en-GB" dirty="0" smtClean="0"/>
              <a:t> for him</a:t>
            </a:r>
          </a:p>
          <a:p>
            <a:r>
              <a:rPr lang="en-GB" dirty="0" smtClean="0"/>
              <a:t>A min-cost perfect matching = </a:t>
            </a:r>
            <a:br>
              <a:rPr lang="en-GB" dirty="0" smtClean="0"/>
            </a:br>
            <a:r>
              <a:rPr lang="en-GB" dirty="0" smtClean="0"/>
              <a:t>optimal solution to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(j, d, F)-OPT-MANIP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364000" y="1764000"/>
            <a:ext cx="338424" cy="4838336"/>
            <a:chOff x="5364000" y="1764000"/>
            <a:chExt cx="338424" cy="4838336"/>
          </a:xfrm>
        </p:grpSpPr>
        <p:sp>
          <p:nvSpPr>
            <p:cNvPr id="4" name="Oval 3"/>
            <p:cNvSpPr/>
            <p:nvPr/>
          </p:nvSpPr>
          <p:spPr>
            <a:xfrm>
              <a:off x="5364088" y="1764000"/>
              <a:ext cx="338336" cy="3383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5364088" y="2664000"/>
              <a:ext cx="338336" cy="3383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364088" y="3564000"/>
              <a:ext cx="338336" cy="33833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364088" y="4464000"/>
              <a:ext cx="338336" cy="33833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364000" y="5364000"/>
              <a:ext cx="338336" cy="3383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364000" y="6264000"/>
              <a:ext cx="338336" cy="33833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580112" y="1916832"/>
            <a:ext cx="2448272" cy="4536504"/>
            <a:chOff x="5580112" y="1916832"/>
            <a:chExt cx="2448272" cy="4536504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5580112" y="1916832"/>
              <a:ext cx="2376264" cy="36724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580112" y="1916832"/>
              <a:ext cx="2376264" cy="1800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4" idx="6"/>
            </p:cNvCxnSpPr>
            <p:nvPr/>
          </p:nvCxnSpPr>
          <p:spPr>
            <a:xfrm>
              <a:off x="5702424" y="1933168"/>
              <a:ext cx="2325960" cy="9197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4" idx="5"/>
            </p:cNvCxnSpPr>
            <p:nvPr/>
          </p:nvCxnSpPr>
          <p:spPr>
            <a:xfrm>
              <a:off x="5652876" y="2052788"/>
              <a:ext cx="2303500" cy="44005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508104" y="2852936"/>
            <a:ext cx="2520280" cy="3600400"/>
            <a:chOff x="5508104" y="2852936"/>
            <a:chExt cx="2520280" cy="3600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508104" y="5517232"/>
              <a:ext cx="2520280" cy="936104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508104" y="5517232"/>
              <a:ext cx="2448272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5508104" y="3717032"/>
              <a:ext cx="2448272" cy="180020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508104" y="2852936"/>
              <a:ext cx="2520280" cy="2664296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 flipV="1">
            <a:off x="5508104" y="1916832"/>
            <a:ext cx="2448272" cy="3600400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5580112" y="3717032"/>
            <a:ext cx="2376264" cy="2736304"/>
            <a:chOff x="5580112" y="3717032"/>
            <a:chExt cx="2376264" cy="273630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580112" y="3717032"/>
              <a:ext cx="2376264" cy="18002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580112" y="3717032"/>
              <a:ext cx="2376264" cy="273630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>
            <a:off x="5508104" y="4653136"/>
            <a:ext cx="2448272" cy="1800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5508104" y="3717032"/>
            <a:ext cx="2448272" cy="2736304"/>
            <a:chOff x="5508104" y="3717032"/>
            <a:chExt cx="2448272" cy="2736304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508104" y="3717032"/>
              <a:ext cx="2448272" cy="27363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17" idx="2"/>
            </p:cNvCxnSpPr>
            <p:nvPr/>
          </p:nvCxnSpPr>
          <p:spPr>
            <a:xfrm flipV="1">
              <a:off x="5508104" y="6433168"/>
              <a:ext cx="2304256" cy="2016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16" idx="2"/>
            </p:cNvCxnSpPr>
            <p:nvPr/>
          </p:nvCxnSpPr>
          <p:spPr>
            <a:xfrm flipV="1">
              <a:off x="5508104" y="5533168"/>
              <a:ext cx="2304256" cy="92016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812360" y="1764000"/>
            <a:ext cx="338424" cy="4838336"/>
            <a:chOff x="5364000" y="1827192"/>
            <a:chExt cx="338424" cy="4838336"/>
          </a:xfrm>
        </p:grpSpPr>
        <p:sp>
          <p:nvSpPr>
            <p:cNvPr id="12" name="Oval 11"/>
            <p:cNvSpPr/>
            <p:nvPr/>
          </p:nvSpPr>
          <p:spPr>
            <a:xfrm>
              <a:off x="5364000" y="1827192"/>
              <a:ext cx="338336" cy="33833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364088" y="2727192"/>
              <a:ext cx="338336" cy="33833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364088" y="3627192"/>
              <a:ext cx="338336" cy="33833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364088" y="4527192"/>
              <a:ext cx="338336" cy="33833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364000" y="5427192"/>
              <a:ext cx="338336" cy="33833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64000" y="6327192"/>
              <a:ext cx="338336" cy="33833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932040" y="249289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p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16416" y="4437112"/>
            <a:ext cx="271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j</a:t>
            </a:r>
            <a:endParaRPr lang="en-US" sz="2800" dirty="0" smtClean="0">
              <a:solidFill>
                <a:schemeClr val="accent1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6516216" y="1340768"/>
            <a:ext cx="799456" cy="5131732"/>
            <a:chOff x="6516216" y="1340768"/>
            <a:chExt cx="799456" cy="5131732"/>
          </a:xfrm>
        </p:grpSpPr>
        <p:sp>
          <p:nvSpPr>
            <p:cNvPr id="60" name="TextBox 59"/>
            <p:cNvSpPr txBox="1"/>
            <p:nvPr/>
          </p:nvSpPr>
          <p:spPr>
            <a:xfrm>
              <a:off x="6948264" y="4797152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rgbClr val="00B050"/>
                  </a:solidFill>
                </a:rPr>
                <a:t>3</a:t>
              </a:r>
              <a:endParaRPr lang="en-US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588224" y="134076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rgbClr val="FF0000"/>
                  </a:solidFill>
                </a:rPr>
                <a:t>0</a:t>
              </a:r>
              <a:endParaRPr lang="en-US" sz="28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516216" y="5949280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chemeClr val="accent3"/>
                  </a:solidFill>
                </a:rPr>
                <a:t>1</a:t>
              </a:r>
              <a:endParaRPr lang="en-US" sz="2800" dirty="0" smtClean="0">
                <a:solidFill>
                  <a:schemeClr val="accent3"/>
                </a:solidFill>
              </a:endParaRPr>
            </a:p>
          </p:txBody>
        </p:sp>
      </p:grpSp>
      <p:cxnSp>
        <p:nvCxnSpPr>
          <p:cNvPr id="74" name="Straight Connector 73"/>
          <p:cNvCxnSpPr>
            <a:stCxn id="4" idx="6"/>
            <a:endCxn id="12" idx="2"/>
          </p:cNvCxnSpPr>
          <p:nvPr/>
        </p:nvCxnSpPr>
        <p:spPr>
          <a:xfrm>
            <a:off x="5702424" y="1933168"/>
            <a:ext cx="21099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Extensions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Scoring rules</a:t>
            </a:r>
            <a:r>
              <a:rPr lang="en-US" dirty="0" smtClean="0"/>
              <a:t> +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md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similar matching-based argument works</a:t>
            </a:r>
          </a:p>
          <a:p>
            <a:pPr lvl="1"/>
            <a:r>
              <a:rPr lang="en-GB" dirty="0" smtClean="0"/>
              <a:t>for </a:t>
            </a:r>
            <a:r>
              <a:rPr lang="en-GB" dirty="0" smtClean="0">
                <a:solidFill>
                  <a:srgbClr val="FF0000"/>
                </a:solidFill>
              </a:rPr>
              <a:t>k = 1, ..., m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smtClean="0"/>
              <a:t>check if there is a solution of cost at most </a:t>
            </a:r>
            <a:r>
              <a:rPr lang="en-GB" dirty="0" smtClean="0">
                <a:solidFill>
                  <a:srgbClr val="FF0000"/>
                </a:solidFill>
              </a:rPr>
              <a:t>k</a:t>
            </a:r>
          </a:p>
          <a:p>
            <a:pPr lvl="1"/>
            <a:r>
              <a:rPr lang="en-GB" dirty="0" smtClean="0"/>
              <a:t>to do so, only draw (unit cost) edges </a:t>
            </a:r>
            <a:br>
              <a:rPr lang="en-GB" dirty="0" smtClean="0"/>
            </a:br>
            <a:r>
              <a:rPr lang="en-GB" dirty="0" smtClean="0"/>
              <a:t>to positions at distance at most </a:t>
            </a:r>
            <a:r>
              <a:rPr lang="en-GB" dirty="0" smtClean="0">
                <a:solidFill>
                  <a:srgbClr val="FF0000"/>
                </a:solidFill>
              </a:rPr>
              <a:t>k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Bucklin rule +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fr</a:t>
            </a:r>
            <a:r>
              <a:rPr lang="en-US" baseline="-25000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md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similar matching-based argument 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Summary of Results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980728"/>
          <a:ext cx="7704856" cy="5667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89809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3200" baseline="-25000" dirty="0" err="1" smtClean="0">
                          <a:solidFill>
                            <a:srgbClr val="FF0000"/>
                          </a:solidFill>
                        </a:rPr>
                        <a:t>swap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md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Scoring Rules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Bucklin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Copeland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NP-complete, </a:t>
                      </a:r>
                      <a:r>
                        <a:rPr lang="en-GB" sz="2400" dirty="0" err="1" smtClean="0"/>
                        <a:t>inapprox</a:t>
                      </a:r>
                      <a:r>
                        <a:rPr lang="en-GB" sz="2400" dirty="0" smtClean="0"/>
                        <a:t>. up to </a:t>
                      </a:r>
                      <a:r>
                        <a:rPr lang="en-GB" sz="2400" dirty="0" smtClean="0">
                          <a:latin typeface="Symbol" pitchFamily="18" charset="2"/>
                        </a:rPr>
                        <a:t>W</a:t>
                      </a:r>
                      <a:r>
                        <a:rPr lang="en-GB" sz="2400" dirty="0" smtClean="0"/>
                        <a:t>(log 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Maximin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Scoring Rules, Swap Distance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531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Solving </a:t>
            </a:r>
            <a:r>
              <a:rPr lang="en-GB" dirty="0" smtClean="0">
                <a:solidFill>
                  <a:srgbClr val="FF0000"/>
                </a:solidFill>
              </a:rPr>
              <a:t>(j, d, F)</a:t>
            </a:r>
            <a:r>
              <a:rPr lang="en-GB" dirty="0" smtClean="0"/>
              <a:t>-OPT-MANIP by greedy algorithm:</a:t>
            </a:r>
          </a:p>
          <a:p>
            <a:r>
              <a:rPr lang="en-GB" dirty="0" smtClean="0"/>
              <a:t>Start by placing </a:t>
            </a:r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 in </a:t>
            </a:r>
            <a:r>
              <a:rPr lang="en-GB" dirty="0" smtClean="0">
                <a:solidFill>
                  <a:srgbClr val="FF0000"/>
                </a:solidFill>
              </a:rPr>
              <a:t>j</a:t>
            </a:r>
            <a:r>
              <a:rPr lang="en-GB" dirty="0" smtClean="0"/>
              <a:t>; </a:t>
            </a:r>
            <a:br>
              <a:rPr lang="en-GB" dirty="0" smtClean="0"/>
            </a:br>
            <a:r>
              <a:rPr lang="en-GB" dirty="0" smtClean="0"/>
              <a:t> fill the remaining </a:t>
            </a:r>
            <a:br>
              <a:rPr lang="en-GB" dirty="0" smtClean="0"/>
            </a:br>
            <a:r>
              <a:rPr lang="en-GB" dirty="0" smtClean="0"/>
              <a:t>positions as in the true </a:t>
            </a:r>
            <a:br>
              <a:rPr lang="en-GB" dirty="0" smtClean="0"/>
            </a:br>
            <a:r>
              <a:rPr lang="en-GB" dirty="0" smtClean="0"/>
              <a:t>preference order</a:t>
            </a:r>
          </a:p>
          <a:p>
            <a:r>
              <a:rPr lang="en-GB" dirty="0" smtClean="0"/>
              <a:t>At step </a:t>
            </a:r>
            <a:r>
              <a:rPr lang="en-GB" dirty="0" smtClean="0">
                <a:solidFill>
                  <a:srgbClr val="FF0000"/>
                </a:solidFill>
              </a:rPr>
              <a:t>k</a:t>
            </a:r>
            <a:r>
              <a:rPr lang="en-GB" dirty="0" smtClean="0"/>
              <a:t>, we place </a:t>
            </a:r>
            <a:br>
              <a:rPr lang="en-GB" dirty="0" smtClean="0"/>
            </a:br>
            <a:r>
              <a:rPr lang="en-GB" dirty="0" smtClean="0"/>
              <a:t>the  </a:t>
            </a:r>
            <a:r>
              <a:rPr lang="en-GB" dirty="0" err="1" smtClean="0">
                <a:solidFill>
                  <a:srgbClr val="FF0000"/>
                </a:solidFill>
              </a:rPr>
              <a:t>k</a:t>
            </a:r>
            <a:r>
              <a:rPr lang="en-GB" baseline="30000" dirty="0" err="1" smtClean="0">
                <a:solidFill>
                  <a:srgbClr val="FF0000"/>
                </a:solidFill>
              </a:rPr>
              <a:t>th</a:t>
            </a:r>
            <a:r>
              <a:rPr lang="en-GB" dirty="0" smtClean="0"/>
              <a:t> candidate in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C\{p} </a:t>
            </a:r>
            <a:r>
              <a:rPr lang="en-GB" dirty="0" smtClean="0"/>
              <a:t>in the top safe </a:t>
            </a:r>
            <a:br>
              <a:rPr lang="en-GB" dirty="0" smtClean="0"/>
            </a:br>
            <a:r>
              <a:rPr lang="en-GB" dirty="0" smtClean="0"/>
              <a:t>position and shift other </a:t>
            </a:r>
            <a:br>
              <a:rPr lang="en-GB" dirty="0" smtClean="0"/>
            </a:br>
            <a:r>
              <a:rPr lang="en-GB" dirty="0" smtClean="0"/>
              <a:t>candidates if necessary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2276872"/>
            <a:ext cx="432048" cy="255454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A </a:t>
            </a:r>
            <a:r>
              <a:rPr lang="en-GB" sz="3200" dirty="0" smtClean="0">
                <a:solidFill>
                  <a:srgbClr val="FF0000"/>
                </a:solidFill>
              </a:rPr>
              <a:t>P</a:t>
            </a:r>
            <a:r>
              <a:rPr lang="en-GB" sz="3200" dirty="0" smtClean="0">
                <a:solidFill>
                  <a:schemeClr val="accent1"/>
                </a:solidFill>
              </a:rPr>
              <a:t>B C D</a:t>
            </a:r>
            <a:endParaRPr lang="en-US" sz="3200" dirty="0">
              <a:solidFill>
                <a:schemeClr val="accent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427984" y="2276872"/>
            <a:ext cx="633507" cy="3187516"/>
            <a:chOff x="4427984" y="2276872"/>
            <a:chExt cx="633507" cy="3187516"/>
          </a:xfrm>
        </p:grpSpPr>
        <p:sp>
          <p:nvSpPr>
            <p:cNvPr id="4" name="TextBox 3"/>
            <p:cNvSpPr txBox="1"/>
            <p:nvPr/>
          </p:nvSpPr>
          <p:spPr>
            <a:xfrm>
              <a:off x="4572000" y="2276872"/>
              <a:ext cx="432048" cy="2554545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chemeClr val="accent1"/>
                  </a:solidFill>
                </a:rPr>
                <a:t>A B C</a:t>
              </a:r>
              <a:r>
                <a:rPr lang="en-GB" sz="3200" dirty="0" smtClean="0">
                  <a:solidFill>
                    <a:srgbClr val="00B050"/>
                  </a:solidFill>
                </a:rPr>
                <a:t>P</a:t>
              </a:r>
              <a:r>
                <a:rPr lang="en-GB" sz="3200" dirty="0" smtClean="0">
                  <a:solidFill>
                    <a:schemeClr val="accent1"/>
                  </a:solidFill>
                </a:rPr>
                <a:t> D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27984" y="494116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chemeClr val="accent1"/>
                  </a:solidFill>
                </a:rPr>
                <a:t>j=2</a:t>
              </a:r>
              <a:endParaRPr lang="en-US" sz="2800" dirty="0" smtClean="0">
                <a:solidFill>
                  <a:schemeClr val="accent1"/>
                </a:solidFill>
              </a:endParaRPr>
            </a:p>
          </p:txBody>
        </p:sp>
      </p:grpSp>
      <p:sp>
        <p:nvSpPr>
          <p:cNvPr id="7" name="Right Arrow 6"/>
          <p:cNvSpPr/>
          <p:nvPr/>
        </p:nvSpPr>
        <p:spPr>
          <a:xfrm>
            <a:off x="5148064" y="3356992"/>
            <a:ext cx="720080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32440" y="2348880"/>
            <a:ext cx="432048" cy="255454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B </a:t>
            </a:r>
            <a:r>
              <a:rPr lang="en-GB" sz="3200" dirty="0" smtClean="0">
                <a:solidFill>
                  <a:srgbClr val="FF0000"/>
                </a:solidFill>
              </a:rPr>
              <a:t>P</a:t>
            </a:r>
            <a:r>
              <a:rPr lang="en-GB" sz="3200" dirty="0" smtClean="0">
                <a:solidFill>
                  <a:schemeClr val="accent1"/>
                </a:solidFill>
              </a:rPr>
              <a:t> C</a:t>
            </a:r>
            <a:r>
              <a:rPr lang="en-GB" sz="3200" dirty="0" smtClean="0">
                <a:solidFill>
                  <a:srgbClr val="FF0000"/>
                </a:solidFill>
              </a:rPr>
              <a:t>A</a:t>
            </a:r>
            <a:r>
              <a:rPr lang="en-GB" sz="3200" dirty="0" smtClean="0">
                <a:solidFill>
                  <a:schemeClr val="accent1"/>
                </a:solidFill>
              </a:rPr>
              <a:t> D</a:t>
            </a:r>
            <a:endParaRPr lang="en-US" sz="3200" dirty="0">
              <a:solidFill>
                <a:schemeClr val="accent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220072" y="3356992"/>
            <a:ext cx="3456384" cy="3024336"/>
            <a:chOff x="5220072" y="3356992"/>
            <a:chExt cx="3456384" cy="3024336"/>
          </a:xfrm>
        </p:grpSpPr>
        <p:sp>
          <p:nvSpPr>
            <p:cNvPr id="9" name="Right Arrow 8"/>
            <p:cNvSpPr/>
            <p:nvPr/>
          </p:nvSpPr>
          <p:spPr>
            <a:xfrm>
              <a:off x="6732240" y="3356992"/>
              <a:ext cx="1512168" cy="4126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220072" y="5301208"/>
              <a:ext cx="3456384" cy="1080120"/>
              <a:chOff x="5220072" y="5589240"/>
              <a:chExt cx="3456384" cy="1080120"/>
            </a:xfrm>
          </p:grpSpPr>
          <p:sp>
            <p:nvSpPr>
              <p:cNvPr id="11" name="Rounded Rectangular Callout 10"/>
              <p:cNvSpPr/>
              <p:nvPr/>
            </p:nvSpPr>
            <p:spPr>
              <a:xfrm>
                <a:off x="5220072" y="5589240"/>
                <a:ext cx="3456384" cy="1080120"/>
              </a:xfrm>
              <a:prstGeom prst="wedgeRoundRectCallout">
                <a:avLst>
                  <a:gd name="adj1" fmla="val 21688"/>
                  <a:gd name="adj2" fmla="val -189921"/>
                  <a:gd name="adj3" fmla="val 1666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436096" y="5661248"/>
                <a:ext cx="301941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/>
                  <a:t>what is the highest </a:t>
                </a:r>
                <a:br>
                  <a:rPr lang="en-GB" sz="2800" dirty="0" smtClean="0"/>
                </a:br>
                <a:r>
                  <a:rPr lang="en-GB" sz="2800" dirty="0" smtClean="0"/>
                  <a:t>safe position for</a:t>
                </a:r>
                <a:r>
                  <a:rPr lang="en-GB" sz="2800" dirty="0" smtClean="0">
                    <a:solidFill>
                      <a:schemeClr val="accent1"/>
                    </a:solidFill>
                  </a:rPr>
                  <a:t> </a:t>
                </a:r>
                <a:r>
                  <a:rPr lang="en-GB" sz="28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sz="2800" dirty="0" smtClean="0"/>
                  <a:t>?</a:t>
                </a:r>
                <a:endParaRPr lang="en-US" sz="2800" dirty="0" smtClean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6876256" y="2924944"/>
            <a:ext cx="1097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Step 1</a:t>
            </a:r>
            <a:endParaRPr lang="en-US" sz="28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  <p:bldP spid="8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Summary of Results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980728"/>
          <a:ext cx="7704856" cy="5667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89809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</a:t>
                      </a:r>
                      <a:r>
                        <a:rPr lang="en-US" sz="3200" baseline="-25000" dirty="0" err="1" smtClean="0"/>
                        <a:t>swap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md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Scoring Rules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Bucklin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Copeland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NP-complete, </a:t>
                      </a:r>
                      <a:r>
                        <a:rPr lang="en-GB" sz="2400" dirty="0" err="1" smtClean="0">
                          <a:solidFill>
                            <a:srgbClr val="FF0000"/>
                          </a:solidFill>
                        </a:rPr>
                        <a:t>inapprox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. up to 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  <a:latin typeface="Symbol" pitchFamily="18" charset="2"/>
                        </a:rPr>
                        <a:t>W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(log m)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NP-complete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rgbClr val="FF0000"/>
                          </a:solidFill>
                        </a:rPr>
                        <a:t>Maximin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NP-complete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Hardness Results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Copeland/Maximin,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swap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SET COVER (SC):  </a:t>
            </a:r>
          </a:p>
          <a:p>
            <a:pPr lvl="2"/>
            <a:r>
              <a:rPr lang="en-GB" sz="2600" dirty="0" smtClean="0"/>
              <a:t>a ground set </a:t>
            </a:r>
            <a:r>
              <a:rPr lang="en-GB" sz="2600" dirty="0" smtClean="0">
                <a:solidFill>
                  <a:srgbClr val="FF0000"/>
                </a:solidFill>
              </a:rPr>
              <a:t>S</a:t>
            </a:r>
            <a:r>
              <a:rPr lang="en-GB" sz="2600" dirty="0" smtClean="0"/>
              <a:t> of size </a:t>
            </a:r>
            <a:r>
              <a:rPr lang="en-GB" sz="2600" dirty="0" smtClean="0">
                <a:solidFill>
                  <a:srgbClr val="FF0000"/>
                </a:solidFill>
              </a:rPr>
              <a:t>s</a:t>
            </a:r>
            <a:r>
              <a:rPr lang="en-GB" sz="2600" dirty="0" smtClean="0"/>
              <a:t> </a:t>
            </a:r>
          </a:p>
          <a:p>
            <a:pPr lvl="2"/>
            <a:r>
              <a:rPr lang="en-GB" sz="2600" dirty="0" smtClean="0"/>
              <a:t>a collection </a:t>
            </a:r>
            <a:r>
              <a:rPr lang="en-GB" sz="2600" dirty="0" smtClean="0">
                <a:solidFill>
                  <a:srgbClr val="FF0000"/>
                </a:solidFill>
              </a:rPr>
              <a:t>Q</a:t>
            </a:r>
            <a:r>
              <a:rPr lang="en-GB" sz="2600" dirty="0" smtClean="0"/>
              <a:t> of </a:t>
            </a:r>
            <a:r>
              <a:rPr lang="en-GB" sz="2600" dirty="0" smtClean="0">
                <a:solidFill>
                  <a:srgbClr val="FF0000"/>
                </a:solidFill>
              </a:rPr>
              <a:t>q</a:t>
            </a:r>
            <a:r>
              <a:rPr lang="en-GB" sz="2600" dirty="0" smtClean="0"/>
              <a:t> subsets of </a:t>
            </a:r>
            <a:r>
              <a:rPr lang="en-GB" sz="2600" dirty="0" smtClean="0">
                <a:solidFill>
                  <a:srgbClr val="FF0000"/>
                </a:solidFill>
              </a:rPr>
              <a:t>S</a:t>
            </a:r>
          </a:p>
          <a:p>
            <a:pPr lvl="2"/>
            <a:r>
              <a:rPr lang="en-GB" sz="2600" dirty="0" smtClean="0"/>
              <a:t>a parameter </a:t>
            </a:r>
            <a:r>
              <a:rPr lang="en-GB" sz="2600" dirty="0" smtClean="0">
                <a:solidFill>
                  <a:srgbClr val="FF0000"/>
                </a:solidFill>
              </a:rPr>
              <a:t>K</a:t>
            </a:r>
          </a:p>
          <a:p>
            <a:pPr lvl="2"/>
            <a:r>
              <a:rPr lang="en-GB" sz="2600" dirty="0" smtClean="0"/>
              <a:t>question: can </a:t>
            </a:r>
            <a:r>
              <a:rPr lang="en-GB" sz="2600" dirty="0" smtClean="0">
                <a:solidFill>
                  <a:srgbClr val="FF0000"/>
                </a:solidFill>
              </a:rPr>
              <a:t>S</a:t>
            </a:r>
            <a:r>
              <a:rPr lang="en-GB" sz="2600" dirty="0" smtClean="0"/>
              <a:t> be covered by at most </a:t>
            </a:r>
            <a:r>
              <a:rPr lang="en-GB" sz="2600" dirty="0" smtClean="0">
                <a:solidFill>
                  <a:srgbClr val="FF0000"/>
                </a:solidFill>
              </a:rPr>
              <a:t>K</a:t>
            </a:r>
            <a:r>
              <a:rPr lang="en-GB" sz="2600" dirty="0" smtClean="0"/>
              <a:t> sets from </a:t>
            </a:r>
            <a:r>
              <a:rPr lang="en-GB" sz="2600" dirty="0" smtClean="0">
                <a:solidFill>
                  <a:srgbClr val="FF0000"/>
                </a:solidFill>
              </a:rPr>
              <a:t>Q</a:t>
            </a:r>
            <a:r>
              <a:rPr lang="en-GB" sz="2600" dirty="0" smtClean="0"/>
              <a:t>?</a:t>
            </a:r>
          </a:p>
          <a:p>
            <a:pPr lvl="1"/>
            <a:r>
              <a:rPr lang="en-GB" dirty="0" smtClean="0"/>
              <a:t>SC is </a:t>
            </a:r>
            <a:r>
              <a:rPr lang="en-GB" dirty="0" smtClean="0">
                <a:solidFill>
                  <a:schemeClr val="accent1"/>
                </a:solidFill>
              </a:rPr>
              <a:t>NP-complete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smtClean="0"/>
              <a:t>inapproximable up to a factor of </a:t>
            </a:r>
            <a:r>
              <a:rPr lang="en-GB" dirty="0" smtClean="0">
                <a:solidFill>
                  <a:srgbClr val="FF0000"/>
                </a:solidFill>
                <a:latin typeface="Symbol" pitchFamily="18" charset="2"/>
              </a:rPr>
              <a:t>W</a:t>
            </a:r>
            <a:r>
              <a:rPr lang="en-GB" dirty="0" smtClean="0">
                <a:solidFill>
                  <a:srgbClr val="FF0000"/>
                </a:solidFill>
              </a:rPr>
              <a:t>(log s)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napproximability of SC </a:t>
            </a:r>
            <a:r>
              <a:rPr lang="en-GB" dirty="0" smtClean="0">
                <a:sym typeface="Symbol"/>
              </a:rPr>
              <a:t> inapproximability </a:t>
            </a:r>
            <a:br>
              <a:rPr lang="en-GB" dirty="0" smtClean="0">
                <a:sym typeface="Symbol"/>
              </a:rPr>
            </a:br>
            <a:r>
              <a:rPr lang="en-GB" dirty="0" smtClean="0">
                <a:sym typeface="Symbol"/>
              </a:rPr>
              <a:t>of </a:t>
            </a:r>
            <a:r>
              <a:rPr lang="en-GB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swap</a:t>
            </a:r>
            <a:r>
              <a:rPr lang="en-GB" dirty="0" smtClean="0">
                <a:solidFill>
                  <a:schemeClr val="accent1"/>
                </a:solidFill>
                <a:sym typeface="Symbol"/>
              </a:rPr>
              <a:t>, Copeland/Maximin)</a:t>
            </a:r>
            <a:r>
              <a:rPr lang="en-GB" dirty="0" smtClean="0">
                <a:sym typeface="Symbol"/>
              </a:rPr>
              <a:t>-OPT-MANIP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Copeland/Maximin,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fr</a:t>
            </a:r>
            <a:r>
              <a:rPr lang="en-GB" dirty="0" smtClean="0"/>
              <a:t>: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baseline="-25000" dirty="0" err="1" smtClean="0">
                <a:solidFill>
                  <a:srgbClr val="FF0000"/>
                </a:solidFill>
              </a:rPr>
              <a:t>swap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≤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baseline="-25000" dirty="0" err="1" smtClean="0">
                <a:solidFill>
                  <a:srgbClr val="FF0000"/>
                </a:solidFill>
              </a:rPr>
              <a:t>fr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≤ </a:t>
            </a:r>
            <a:r>
              <a:rPr lang="en-US" dirty="0" smtClean="0">
                <a:solidFill>
                  <a:srgbClr val="FF0000"/>
                </a:solidFill>
              </a:rPr>
              <a:t>2d</a:t>
            </a:r>
            <a:r>
              <a:rPr lang="en-US" baseline="-25000" dirty="0" smtClean="0">
                <a:solidFill>
                  <a:srgbClr val="FF0000"/>
                </a:solidFill>
              </a:rPr>
              <a:t>swap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Copeland/Maximin, 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md</a:t>
            </a:r>
            <a:r>
              <a:rPr lang="en-GB" dirty="0" smtClean="0"/>
              <a:t>: another reduction from SC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ree-lu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196752"/>
            <a:ext cx="208823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Have We Seen It All Before?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Swap bribery (EFS’09):</a:t>
            </a:r>
          </a:p>
          <a:p>
            <a:pPr lvl="1"/>
            <a:r>
              <a:rPr lang="en-GB" dirty="0" smtClean="0"/>
              <a:t>an </a:t>
            </a:r>
            <a:r>
              <a:rPr lang="en-GB" dirty="0" smtClean="0">
                <a:solidFill>
                  <a:schemeClr val="accent1"/>
                </a:solidFill>
              </a:rPr>
              <a:t>external party</a:t>
            </a:r>
            <a:r>
              <a:rPr lang="en-GB" dirty="0" smtClean="0"/>
              <a:t> wants </a:t>
            </a:r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 to win</a:t>
            </a:r>
          </a:p>
          <a:p>
            <a:pPr lvl="1"/>
            <a:r>
              <a:rPr lang="en-GB" dirty="0" smtClean="0"/>
              <a:t>can pay voters to </a:t>
            </a:r>
            <a:r>
              <a:rPr lang="en-GB" dirty="0" smtClean="0">
                <a:solidFill>
                  <a:schemeClr val="accent1"/>
                </a:solidFill>
              </a:rPr>
              <a:t>swap </a:t>
            </a:r>
            <a:r>
              <a:rPr lang="en-GB" dirty="0" smtClean="0"/>
              <a:t>candidates in their votes</a:t>
            </a:r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each swap</a:t>
            </a:r>
            <a:r>
              <a:rPr lang="en-GB" dirty="0" smtClean="0"/>
              <a:t> in </a:t>
            </a:r>
            <a:r>
              <a:rPr lang="en-GB" dirty="0" smtClean="0">
                <a:solidFill>
                  <a:schemeClr val="accent1"/>
                </a:solidFill>
              </a:rPr>
              <a:t>each vote</a:t>
            </a:r>
            <a:r>
              <a:rPr lang="en-GB" dirty="0" smtClean="0"/>
              <a:t> has some </a:t>
            </a:r>
            <a:r>
              <a:rPr lang="en-GB" dirty="0" smtClean="0">
                <a:solidFill>
                  <a:schemeClr val="accent1"/>
                </a:solidFill>
              </a:rPr>
              <a:t>cost</a:t>
            </a:r>
          </a:p>
          <a:p>
            <a:r>
              <a:rPr lang="en-GB" dirty="0" smtClean="0"/>
              <a:t>Optimal manipulation wrt swap distance is a </a:t>
            </a:r>
            <a:r>
              <a:rPr lang="en-GB" dirty="0" smtClean="0">
                <a:solidFill>
                  <a:srgbClr val="FF0000"/>
                </a:solidFill>
              </a:rPr>
              <a:t>special case</a:t>
            </a:r>
            <a:r>
              <a:rPr lang="en-GB" dirty="0" smtClean="0"/>
              <a:t> of swap bribery</a:t>
            </a:r>
          </a:p>
          <a:p>
            <a:pPr lvl="1"/>
            <a:r>
              <a:rPr lang="en-GB" dirty="0" smtClean="0"/>
              <a:t>for one voter, each swap costs </a:t>
            </a:r>
            <a:r>
              <a:rPr lang="en-GB" dirty="0" smtClean="0">
                <a:solidFill>
                  <a:srgbClr val="FF0000"/>
                </a:solidFill>
              </a:rPr>
              <a:t>1</a:t>
            </a:r>
          </a:p>
          <a:p>
            <a:pPr lvl="1"/>
            <a:r>
              <a:rPr lang="en-GB" dirty="0" smtClean="0"/>
              <a:t>for other voters, each swap costs </a:t>
            </a:r>
            <a:r>
              <a:rPr lang="en-GB" dirty="0" smtClean="0">
                <a:solidFill>
                  <a:srgbClr val="FF0000"/>
                </a:solidFill>
              </a:rPr>
              <a:t>+∞</a:t>
            </a:r>
          </a:p>
          <a:p>
            <a:r>
              <a:rPr lang="en-GB" dirty="0" smtClean="0"/>
              <a:t>Neither our </a:t>
            </a:r>
            <a:r>
              <a:rPr lang="en-GB" dirty="0" smtClean="0">
                <a:solidFill>
                  <a:schemeClr val="accent1"/>
                </a:solidFill>
              </a:rPr>
              <a:t>easiness</a:t>
            </a:r>
            <a:r>
              <a:rPr lang="en-GB" dirty="0" smtClean="0"/>
              <a:t> results nor our </a:t>
            </a:r>
            <a:r>
              <a:rPr lang="en-GB" dirty="0" smtClean="0">
                <a:solidFill>
                  <a:schemeClr val="accent1"/>
                </a:solidFill>
              </a:rPr>
              <a:t>hardness </a:t>
            </a:r>
            <a:r>
              <a:rPr lang="en-GB" dirty="0" smtClean="0"/>
              <a:t>results are implied by those of EFS’09 (or DS’10)  </a:t>
            </a:r>
            <a:endParaRPr lang="en-US" dirty="0"/>
          </a:p>
        </p:txBody>
      </p:sp>
      <p:pic>
        <p:nvPicPr>
          <p:cNvPr id="4" name="Picture 3" descr="brib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1340768"/>
            <a:ext cx="1341120" cy="1377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A Different Perspective... 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GB" dirty="0"/>
              <a:t>B</a:t>
            </a:r>
            <a:r>
              <a:rPr lang="en-GB" dirty="0" smtClean="0"/>
              <a:t>ribery (FHH’06):</a:t>
            </a:r>
          </a:p>
          <a:p>
            <a:pPr lvl="1"/>
            <a:r>
              <a:rPr lang="en-GB" dirty="0" smtClean="0"/>
              <a:t>an </a:t>
            </a:r>
            <a:r>
              <a:rPr lang="en-GB" dirty="0" smtClean="0">
                <a:solidFill>
                  <a:schemeClr val="accent1"/>
                </a:solidFill>
              </a:rPr>
              <a:t>external party </a:t>
            </a:r>
            <a:r>
              <a:rPr lang="en-GB" dirty="0" smtClean="0"/>
              <a:t>wants </a:t>
            </a:r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 to win</a:t>
            </a:r>
          </a:p>
          <a:p>
            <a:pPr lvl="1"/>
            <a:r>
              <a:rPr lang="en-GB" dirty="0" smtClean="0"/>
              <a:t>can pay voters to </a:t>
            </a:r>
            <a:r>
              <a:rPr lang="en-GB" dirty="0" smtClean="0">
                <a:solidFill>
                  <a:schemeClr val="accent1"/>
                </a:solidFill>
              </a:rPr>
              <a:t>change</a:t>
            </a:r>
            <a:r>
              <a:rPr lang="en-GB" dirty="0" smtClean="0"/>
              <a:t> their votes</a:t>
            </a:r>
          </a:p>
          <a:p>
            <a:pPr lvl="1"/>
            <a:r>
              <a:rPr lang="en-GB" dirty="0" smtClean="0"/>
              <a:t>each </a:t>
            </a:r>
            <a:r>
              <a:rPr lang="en-GB" dirty="0" smtClean="0">
                <a:solidFill>
                  <a:schemeClr val="accent1"/>
                </a:solidFill>
              </a:rPr>
              <a:t>voter</a:t>
            </a:r>
            <a:r>
              <a:rPr lang="en-GB" dirty="0" smtClean="0"/>
              <a:t> has a </a:t>
            </a:r>
            <a:r>
              <a:rPr lang="en-GB" dirty="0" smtClean="0">
                <a:solidFill>
                  <a:schemeClr val="accent1"/>
                </a:solidFill>
              </a:rPr>
              <a:t>cost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Distance-based bribery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bribery </a:t>
            </a:r>
            <a:r>
              <a:rPr lang="en-GB" dirty="0" smtClean="0">
                <a:latin typeface="Cambria Math"/>
                <a:ea typeface="Cambria Math"/>
              </a:rPr>
              <a:t>→</a:t>
            </a:r>
            <a:r>
              <a:rPr lang="en-GB" dirty="0" smtClean="0"/>
              <a:t> (weighted) </a:t>
            </a:r>
            <a:r>
              <a:rPr lang="en-GB" dirty="0" smtClean="0">
                <a:solidFill>
                  <a:schemeClr val="accent1"/>
                </a:solidFill>
              </a:rPr>
              <a:t>Hamming</a:t>
            </a:r>
            <a:r>
              <a:rPr lang="en-GB" dirty="0" smtClean="0"/>
              <a:t> distance </a:t>
            </a:r>
          </a:p>
          <a:p>
            <a:pPr lvl="1"/>
            <a:r>
              <a:rPr lang="en-GB" dirty="0" smtClean="0"/>
              <a:t>swap bribery </a:t>
            </a:r>
            <a:r>
              <a:rPr lang="en-GB" dirty="0" smtClean="0">
                <a:latin typeface="Cambria Math"/>
                <a:ea typeface="Cambria Math"/>
              </a:rPr>
              <a:t>→ </a:t>
            </a:r>
            <a:r>
              <a:rPr lang="en-GB" dirty="0" smtClean="0">
                <a:ea typeface="Cambria Math"/>
              </a:rPr>
              <a:t>(weighted) </a:t>
            </a:r>
            <a:r>
              <a:rPr lang="en-GB" dirty="0" smtClean="0">
                <a:solidFill>
                  <a:schemeClr val="accent1"/>
                </a:solidFill>
                <a:ea typeface="Cambria Math"/>
              </a:rPr>
              <a:t>swap</a:t>
            </a:r>
            <a:r>
              <a:rPr lang="en-GB" dirty="0" smtClean="0">
                <a:ea typeface="Cambria Math"/>
              </a:rPr>
              <a:t> distance</a:t>
            </a:r>
          </a:p>
          <a:p>
            <a:pPr lvl="1"/>
            <a:r>
              <a:rPr lang="en-GB" dirty="0" smtClean="0">
                <a:ea typeface="Cambria Math"/>
              </a:rPr>
              <a:t>footrule bribery?</a:t>
            </a:r>
          </a:p>
          <a:p>
            <a:pPr lvl="1"/>
            <a:r>
              <a:rPr lang="en-GB" dirty="0" smtClean="0">
                <a:ea typeface="Cambria Math"/>
              </a:rPr>
              <a:t>max displacement bribery?</a:t>
            </a:r>
            <a:r>
              <a:rPr lang="en-GB" dirty="0" smtClean="0"/>
              <a:t> </a:t>
            </a:r>
            <a:endParaRPr lang="en-US" dirty="0"/>
          </a:p>
        </p:txBody>
      </p:sp>
      <p:pic>
        <p:nvPicPr>
          <p:cNvPr id="4" name="Picture 3" descr="brib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2060848"/>
            <a:ext cx="1341120" cy="1377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Manipulation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51216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Borda scores</a:t>
            </a:r>
            <a:endParaRPr lang="en-US" dirty="0" smtClean="0"/>
          </a:p>
          <a:p>
            <a:pPr lvl="1"/>
            <a:r>
              <a:rPr lang="en-GB" dirty="0" smtClean="0"/>
              <a:t>truthful voting: A: 15   B: 8   C: 2   D: 17   E: 18</a:t>
            </a:r>
          </a:p>
          <a:p>
            <a:pPr lvl="1"/>
            <a:r>
              <a:rPr lang="en-GB" dirty="0" smtClean="0"/>
              <a:t>manipulation:   A: 11   B: 7   C: 3   D: 20   E: 19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220000" y="1908000"/>
            <a:ext cx="3312048" cy="2554545"/>
            <a:chOff x="5220000" y="1908000"/>
            <a:chExt cx="3312048" cy="2554545"/>
          </a:xfrm>
        </p:grpSpPr>
        <p:sp>
          <p:nvSpPr>
            <p:cNvPr id="5" name="TextBox 4"/>
            <p:cNvSpPr txBox="1"/>
            <p:nvPr/>
          </p:nvSpPr>
          <p:spPr>
            <a:xfrm>
              <a:off x="5220000" y="1908000"/>
              <a:ext cx="432048" cy="2554545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</a:rPr>
                <a:t>DE</a:t>
              </a:r>
            </a:p>
            <a:p>
              <a:r>
                <a:rPr lang="en-GB" sz="3200" dirty="0">
                  <a:solidFill>
                    <a:srgbClr val="FF0000"/>
                  </a:solidFill>
                </a:rPr>
                <a:t>A</a:t>
              </a:r>
              <a:r>
                <a:rPr lang="en-GB" sz="3200" dirty="0" smtClean="0">
                  <a:solidFill>
                    <a:srgbClr val="FF0000"/>
                  </a:solidFill>
                </a:rPr>
                <a:t> B C</a:t>
              </a:r>
              <a:r>
                <a:rPr lang="en-GB" sz="3200" dirty="0" smtClean="0"/>
                <a:t> </a:t>
              </a:r>
              <a:endParaRPr lang="en-US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0000" y="1908000"/>
              <a:ext cx="432048" cy="2554545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</a:rPr>
                <a:t>DE</a:t>
              </a:r>
            </a:p>
            <a:p>
              <a:r>
                <a:rPr lang="en-GB" sz="3200" dirty="0">
                  <a:solidFill>
                    <a:srgbClr val="FF0000"/>
                  </a:solidFill>
                </a:rPr>
                <a:t>A</a:t>
              </a:r>
              <a:r>
                <a:rPr lang="en-GB" sz="3200" dirty="0" smtClean="0">
                  <a:solidFill>
                    <a:srgbClr val="FF0000"/>
                  </a:solidFill>
                </a:rPr>
                <a:t> B C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100000" y="1908000"/>
              <a:ext cx="432048" cy="2554545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</a:rPr>
                <a:t>ED</a:t>
              </a:r>
            </a:p>
            <a:p>
              <a:r>
                <a:rPr lang="en-GB" sz="3200" dirty="0">
                  <a:solidFill>
                    <a:srgbClr val="FF0000"/>
                  </a:solidFill>
                </a:rPr>
                <a:t>A</a:t>
              </a:r>
              <a:r>
                <a:rPr lang="en-GB" sz="3200" dirty="0" smtClean="0">
                  <a:solidFill>
                    <a:srgbClr val="FF0000"/>
                  </a:solidFill>
                </a:rPr>
                <a:t> B C</a:t>
              </a:r>
              <a:r>
                <a:rPr lang="en-GB" sz="3200" dirty="0" smtClean="0"/>
                <a:t> </a:t>
              </a:r>
              <a:endParaRPr lang="en-US" sz="3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80000" y="1908000"/>
              <a:ext cx="432048" cy="2554545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</a:rPr>
                <a:t>ED</a:t>
              </a:r>
            </a:p>
            <a:p>
              <a:r>
                <a:rPr lang="en-GB" sz="3200" dirty="0">
                  <a:solidFill>
                    <a:srgbClr val="FF0000"/>
                  </a:solidFill>
                </a:rPr>
                <a:t>A</a:t>
              </a:r>
              <a:r>
                <a:rPr lang="en-GB" sz="3200" dirty="0" smtClean="0">
                  <a:solidFill>
                    <a:srgbClr val="FF0000"/>
                  </a:solidFill>
                </a:rPr>
                <a:t> B C</a:t>
              </a:r>
              <a:r>
                <a:rPr lang="en-GB" sz="3200" dirty="0" smtClean="0"/>
                <a:t> </a:t>
              </a:r>
              <a:endParaRPr lang="en-US" sz="3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60000" y="1908000"/>
              <a:ext cx="432048" cy="2554545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</a:rPr>
                <a:t>EA DB C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79512" y="1412776"/>
            <a:ext cx="3014072" cy="3312368"/>
            <a:chOff x="179512" y="1412776"/>
            <a:chExt cx="3014072" cy="3312368"/>
          </a:xfrm>
        </p:grpSpPr>
        <p:pic>
          <p:nvPicPr>
            <p:cNvPr id="15" name="Picture 14" descr="clever-smili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7664" y="1916832"/>
              <a:ext cx="1645920" cy="177546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611560" y="1908000"/>
              <a:ext cx="432048" cy="2554545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chemeClr val="accent1"/>
                  </a:solidFill>
                </a:rPr>
                <a:t>A B C DE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1" name="Cloud Callout 10"/>
            <p:cNvSpPr/>
            <p:nvPr/>
          </p:nvSpPr>
          <p:spPr>
            <a:xfrm>
              <a:off x="179512" y="1412776"/>
              <a:ext cx="1296144" cy="3312368"/>
            </a:xfrm>
            <a:prstGeom prst="cloudCallout">
              <a:avLst>
                <a:gd name="adj1" fmla="val 119215"/>
                <a:gd name="adj2" fmla="val 22777"/>
              </a:avLst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563888" y="1556792"/>
            <a:ext cx="2269354" cy="3753127"/>
            <a:chOff x="3563888" y="1556792"/>
            <a:chExt cx="2269354" cy="3753127"/>
          </a:xfrm>
        </p:grpSpPr>
        <p:sp>
          <p:nvSpPr>
            <p:cNvPr id="12" name="TextBox 11"/>
            <p:cNvSpPr txBox="1"/>
            <p:nvPr/>
          </p:nvSpPr>
          <p:spPr>
            <a:xfrm>
              <a:off x="3851920" y="1916832"/>
              <a:ext cx="432048" cy="2554545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chemeClr val="accent1"/>
                  </a:solidFill>
                </a:rPr>
                <a:t>DC BE A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sp>
          <p:nvSpPr>
            <p:cNvPr id="13" name="Oval Callout 12"/>
            <p:cNvSpPr/>
            <p:nvPr/>
          </p:nvSpPr>
          <p:spPr>
            <a:xfrm>
              <a:off x="3563888" y="1556792"/>
              <a:ext cx="1008112" cy="3168352"/>
            </a:xfrm>
            <a:prstGeom prst="wedgeEllipseCallout">
              <a:avLst>
                <a:gd name="adj1" fmla="val -156636"/>
                <a:gd name="adj2" fmla="val 1955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9992" y="4725144"/>
              <a:ext cx="13332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 smtClean="0">
                  <a:solidFill>
                    <a:schemeClr val="accent1"/>
                  </a:solidFill>
                </a:rPr>
                <a:t>BTT’89</a:t>
              </a:r>
              <a:endParaRPr lang="en-US" sz="3200" dirty="0">
                <a:solidFill>
                  <a:schemeClr val="accent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4283968" y="4653136"/>
              <a:ext cx="216024" cy="216024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Other Open Problems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980728"/>
          <a:ext cx="7704856" cy="5667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89809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</a:t>
                      </a:r>
                      <a:r>
                        <a:rPr lang="en-US" sz="3200" baseline="-25000" dirty="0" err="1" smtClean="0"/>
                        <a:t>swap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md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Scoring Rules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Bucklin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Copeland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NP-complete, </a:t>
                      </a:r>
                      <a:r>
                        <a:rPr lang="en-GB" sz="2400" dirty="0" err="1" smtClean="0"/>
                        <a:t>inapprox</a:t>
                      </a:r>
                      <a:r>
                        <a:rPr lang="en-GB" sz="2400" dirty="0" smtClean="0"/>
                        <a:t>. up to </a:t>
                      </a:r>
                      <a:r>
                        <a:rPr lang="en-GB" sz="2400" dirty="0" smtClean="0">
                          <a:latin typeface="Symbol" pitchFamily="18" charset="2"/>
                        </a:rPr>
                        <a:t>W</a:t>
                      </a:r>
                      <a:r>
                        <a:rPr lang="en-GB" sz="2400" dirty="0" smtClean="0"/>
                        <a:t>(log 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NP-complete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Maximin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NP-complete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lever-smil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916832"/>
            <a:ext cx="1645920" cy="1775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Is the Manipulator Happy?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28800"/>
            <a:ext cx="4032448" cy="3744416"/>
          </a:xfrm>
        </p:spPr>
        <p:txBody>
          <a:bodyPr>
            <a:normAutofit/>
          </a:bodyPr>
          <a:lstStyle/>
          <a:p>
            <a:r>
              <a:rPr lang="en-GB" dirty="0" smtClean="0"/>
              <a:t>My friends may learn that I ranked </a:t>
            </a:r>
            <a:r>
              <a:rPr lang="en-GB" dirty="0" smtClean="0">
                <a:solidFill>
                  <a:schemeClr val="accent1"/>
                </a:solidFill>
              </a:rPr>
              <a:t>E</a:t>
            </a:r>
            <a:r>
              <a:rPr lang="en-GB" dirty="0" smtClean="0"/>
              <a:t> above </a:t>
            </a:r>
            <a:r>
              <a:rPr lang="en-GB" dirty="0" smtClean="0">
                <a:solidFill>
                  <a:schemeClr val="accent1"/>
                </a:solidFill>
              </a:rPr>
              <a:t>A</a:t>
            </a:r>
            <a:r>
              <a:rPr lang="en-GB" dirty="0" smtClean="0"/>
              <a:t> and lose respect for me...</a:t>
            </a:r>
          </a:p>
          <a:p>
            <a:r>
              <a:rPr lang="en-GB" dirty="0" smtClean="0"/>
              <a:t>I’d like </a:t>
            </a:r>
            <a:r>
              <a:rPr lang="en-GB" dirty="0" smtClean="0">
                <a:solidFill>
                  <a:schemeClr val="accent1"/>
                </a:solidFill>
              </a:rPr>
              <a:t>A</a:t>
            </a:r>
            <a:r>
              <a:rPr lang="en-GB" dirty="0" smtClean="0"/>
              <a:t> to know that he has my support...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908000"/>
            <a:ext cx="432048" cy="255454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A B C DE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179512" y="1412776"/>
            <a:ext cx="1296144" cy="3312368"/>
          </a:xfrm>
          <a:prstGeom prst="cloudCallout">
            <a:avLst>
              <a:gd name="adj1" fmla="val 119215"/>
              <a:gd name="adj2" fmla="val 22777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51920" y="1916832"/>
            <a:ext cx="432048" cy="255454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DC BE A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3563888" y="1556792"/>
            <a:ext cx="1008112" cy="3168352"/>
          </a:xfrm>
          <a:prstGeom prst="wedgeEllipseCallout">
            <a:avLst>
              <a:gd name="adj1" fmla="val -156636"/>
              <a:gd name="adj2" fmla="val 1955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55576" y="5301208"/>
            <a:ext cx="74114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Can I improve the outcome while lying </a:t>
            </a:r>
            <a:br>
              <a:rPr lang="en-GB" sz="3200" dirty="0" smtClean="0"/>
            </a:br>
            <a:r>
              <a:rPr lang="en-GB" sz="3200" dirty="0" smtClean="0">
                <a:solidFill>
                  <a:srgbClr val="FF0000"/>
                </a:solidFill>
              </a:rPr>
              <a:t>as little as possible</a:t>
            </a:r>
            <a:r>
              <a:rPr lang="en-GB" sz="3200" dirty="0" smtClean="0"/>
              <a:t> about my preferences?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Optimal Manipulation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Manipulator’s </a:t>
            </a:r>
            <a:r>
              <a:rPr lang="en-GB" dirty="0" smtClean="0">
                <a:solidFill>
                  <a:srgbClr val="FF0000"/>
                </a:solidFill>
              </a:rPr>
              <a:t>primary</a:t>
            </a:r>
            <a:r>
              <a:rPr lang="en-GB" dirty="0" smtClean="0"/>
              <a:t> goal: </a:t>
            </a:r>
            <a:br>
              <a:rPr lang="en-GB" dirty="0" smtClean="0"/>
            </a:br>
            <a:r>
              <a:rPr lang="en-GB" dirty="0" smtClean="0"/>
              <a:t>make a preferred candidate </a:t>
            </a:r>
            <a:r>
              <a:rPr lang="en-GB" dirty="0" smtClean="0">
                <a:solidFill>
                  <a:schemeClr val="accent1"/>
                </a:solidFill>
              </a:rPr>
              <a:t>p</a:t>
            </a:r>
            <a:r>
              <a:rPr lang="en-GB" dirty="0" smtClean="0"/>
              <a:t> win</a:t>
            </a:r>
          </a:p>
          <a:p>
            <a:pPr lvl="1"/>
            <a:r>
              <a:rPr lang="en-GB" dirty="0" smtClean="0"/>
              <a:t>alternatively, </a:t>
            </a:r>
            <a:r>
              <a:rPr lang="en-GB" dirty="0" smtClean="0">
                <a:solidFill>
                  <a:srgbClr val="FF0000"/>
                </a:solidFill>
              </a:rPr>
              <a:t>improve</a:t>
            </a:r>
            <a:r>
              <a:rPr lang="en-GB" dirty="0" smtClean="0"/>
              <a:t> the outcome relative to truthful voting</a:t>
            </a:r>
          </a:p>
          <a:p>
            <a:r>
              <a:rPr lang="en-GB" dirty="0" smtClean="0"/>
              <a:t>Additionally, manipulator seeks a vote that </a:t>
            </a:r>
          </a:p>
          <a:p>
            <a:pPr lvl="1"/>
            <a:r>
              <a:rPr lang="en-GB" dirty="0" smtClean="0"/>
              <a:t>achieves his primary goal </a:t>
            </a:r>
          </a:p>
          <a:p>
            <a:pPr lvl="1"/>
            <a:r>
              <a:rPr lang="en-GB" dirty="0" smtClean="0"/>
              <a:t>yet is </a:t>
            </a:r>
            <a:r>
              <a:rPr lang="en-GB" dirty="0" smtClean="0">
                <a:solidFill>
                  <a:schemeClr val="accent1"/>
                </a:solidFill>
              </a:rPr>
              <a:t>as similar as possible</a:t>
            </a:r>
            <a:r>
              <a:rPr lang="en-GB" dirty="0" smtClean="0"/>
              <a:t> to his </a:t>
            </a:r>
            <a:br>
              <a:rPr lang="en-GB" dirty="0" smtClean="0"/>
            </a:br>
            <a:r>
              <a:rPr lang="en-GB" dirty="0" smtClean="0"/>
              <a:t>true preference ranking</a:t>
            </a:r>
          </a:p>
          <a:p>
            <a:r>
              <a:rPr lang="en-GB" dirty="0" smtClean="0"/>
              <a:t>How do we measure similarity?</a:t>
            </a:r>
          </a:p>
          <a:p>
            <a:pPr lvl="1"/>
            <a:r>
              <a:rPr lang="en-GB" dirty="0" smtClean="0"/>
              <a:t>need a notion of </a:t>
            </a:r>
            <a:r>
              <a:rPr lang="en-GB" dirty="0" smtClean="0">
                <a:solidFill>
                  <a:srgbClr val="FF0000"/>
                </a:solidFill>
              </a:rPr>
              <a:t>distance</a:t>
            </a:r>
            <a:r>
              <a:rPr lang="en-GB" dirty="0" smtClean="0"/>
              <a:t> over votes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Similarity Measures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Let </a:t>
            </a:r>
            <a:r>
              <a:rPr lang="en-GB" dirty="0" smtClean="0">
                <a:solidFill>
                  <a:srgbClr val="FF0000"/>
                </a:solidFill>
              </a:rPr>
              <a:t>u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v</a:t>
            </a:r>
            <a:r>
              <a:rPr lang="en-GB" dirty="0" smtClean="0"/>
              <a:t> be two complete orders </a:t>
            </a:r>
            <a:br>
              <a:rPr lang="en-GB" dirty="0" smtClean="0"/>
            </a:br>
            <a:r>
              <a:rPr lang="en-GB" dirty="0" smtClean="0"/>
              <a:t>over a candidate set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GB" dirty="0" smtClean="0"/>
              <a:t>For </a:t>
            </a:r>
            <a:r>
              <a:rPr lang="en-GB" dirty="0" smtClean="0">
                <a:solidFill>
                  <a:srgbClr val="FF0000"/>
                </a:solidFill>
              </a:rPr>
              <a:t>a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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, let </a:t>
            </a:r>
            <a:r>
              <a:rPr lang="en-GB" dirty="0" smtClean="0">
                <a:solidFill>
                  <a:srgbClr val="FF0000"/>
                </a:solidFill>
              </a:rPr>
              <a:t>pos(a, </a:t>
            </a:r>
            <a:r>
              <a:rPr lang="en-GB" dirty="0">
                <a:solidFill>
                  <a:srgbClr val="FF0000"/>
                </a:solidFill>
              </a:rPr>
              <a:t>u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r>
              <a:rPr lang="en-GB" dirty="0" smtClean="0"/>
              <a:t>/</a:t>
            </a:r>
            <a:r>
              <a:rPr lang="en-GB" dirty="0" smtClean="0">
                <a:solidFill>
                  <a:srgbClr val="FF0000"/>
                </a:solidFill>
              </a:rPr>
              <a:t>pos(a, v)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denote the position of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 in </a:t>
            </a:r>
            <a:r>
              <a:rPr lang="en-GB" dirty="0" smtClean="0">
                <a:solidFill>
                  <a:srgbClr val="FF0000"/>
                </a:solidFill>
              </a:rPr>
              <a:t>u</a:t>
            </a:r>
            <a:r>
              <a:rPr lang="en-GB" dirty="0" smtClean="0"/>
              <a:t>/</a:t>
            </a:r>
            <a:r>
              <a:rPr lang="en-GB" dirty="0" smtClean="0">
                <a:solidFill>
                  <a:srgbClr val="FF0000"/>
                </a:solidFill>
              </a:rPr>
              <a:t>v</a:t>
            </a:r>
          </a:p>
          <a:p>
            <a:r>
              <a:rPr lang="en-GB" dirty="0" smtClean="0"/>
              <a:t>Swap distance: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swap</a:t>
            </a:r>
            <a:r>
              <a:rPr lang="en-US" dirty="0" smtClean="0">
                <a:solidFill>
                  <a:schemeClr val="accent1"/>
                </a:solidFill>
              </a:rPr>
              <a:t>(u, v) = #{(a, b)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US" dirty="0" smtClean="0">
                <a:solidFill>
                  <a:schemeClr val="accent1"/>
                </a:solidFill>
              </a:rPr>
              <a:t>C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: a &gt;</a:t>
            </a:r>
            <a:r>
              <a:rPr lang="en-US" baseline="-25000" dirty="0" smtClean="0">
                <a:solidFill>
                  <a:schemeClr val="accent1"/>
                </a:solidFill>
              </a:rPr>
              <a:t>u </a:t>
            </a:r>
            <a:r>
              <a:rPr lang="en-US" dirty="0" smtClean="0">
                <a:solidFill>
                  <a:schemeClr val="accent1"/>
                </a:solidFill>
              </a:rPr>
              <a:t>b, b &gt;</a:t>
            </a:r>
            <a:r>
              <a:rPr lang="en-US" baseline="-25000" dirty="0" smtClean="0">
                <a:solidFill>
                  <a:schemeClr val="accent1"/>
                </a:solidFill>
              </a:rPr>
              <a:t>v </a:t>
            </a:r>
            <a:r>
              <a:rPr lang="en-US" dirty="0" smtClean="0">
                <a:solidFill>
                  <a:schemeClr val="accent1"/>
                </a:solidFill>
              </a:rPr>
              <a:t>a}</a:t>
            </a:r>
          </a:p>
          <a:p>
            <a:r>
              <a:rPr lang="en-GB" dirty="0" smtClean="0"/>
              <a:t>Footrule distance: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>
                <a:solidFill>
                  <a:schemeClr val="accent1"/>
                </a:solidFill>
              </a:rPr>
              <a:t>d</a:t>
            </a:r>
            <a:r>
              <a:rPr lang="en-GB" baseline="-25000" dirty="0" err="1" smtClean="0">
                <a:solidFill>
                  <a:schemeClr val="accent1"/>
                </a:solidFill>
              </a:rPr>
              <a:t>fr</a:t>
            </a:r>
            <a:r>
              <a:rPr lang="en-GB" dirty="0" smtClean="0">
                <a:solidFill>
                  <a:schemeClr val="accent1"/>
                </a:solidFill>
              </a:rPr>
              <a:t>(u, v) = </a:t>
            </a:r>
            <a:r>
              <a:rPr lang="en-GB" sz="3600" dirty="0" smtClean="0">
                <a:solidFill>
                  <a:schemeClr val="accent1"/>
                </a:solidFill>
                <a:latin typeface="Symbol" pitchFamily="18" charset="2"/>
              </a:rPr>
              <a:t>S</a:t>
            </a:r>
            <a:r>
              <a:rPr lang="en-GB" baseline="-25000" dirty="0" smtClean="0">
                <a:solidFill>
                  <a:schemeClr val="accent1"/>
                </a:solidFill>
              </a:rPr>
              <a:t> </a:t>
            </a:r>
            <a:r>
              <a:rPr lang="en-GB" baseline="-25000" dirty="0" err="1" smtClean="0">
                <a:solidFill>
                  <a:schemeClr val="accent1"/>
                </a:solidFill>
              </a:rPr>
              <a:t>a</a:t>
            </a:r>
            <a:r>
              <a:rPr lang="en-GB" baseline="-25000" dirty="0" err="1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GB" baseline="-25000" dirty="0" err="1" smtClean="0">
                <a:solidFill>
                  <a:schemeClr val="accent1"/>
                </a:solidFill>
              </a:rPr>
              <a:t>C</a:t>
            </a:r>
            <a:r>
              <a:rPr lang="en-GB" baseline="-25000" dirty="0" smtClean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chemeClr val="accent1"/>
                </a:solidFill>
              </a:rPr>
              <a:t>|pos(a, u) - pos(a, v)|</a:t>
            </a:r>
          </a:p>
          <a:p>
            <a:r>
              <a:rPr lang="en-GB" dirty="0" smtClean="0"/>
              <a:t>Maximum displacement</a:t>
            </a:r>
            <a:r>
              <a:rPr lang="en-GB" dirty="0" smtClean="0"/>
              <a:t> distance: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>
                <a:solidFill>
                  <a:schemeClr val="accent1"/>
                </a:solidFill>
              </a:rPr>
              <a:t>d</a:t>
            </a:r>
            <a:r>
              <a:rPr lang="en-GB" baseline="-25000" dirty="0" err="1" smtClean="0">
                <a:solidFill>
                  <a:schemeClr val="accent1"/>
                </a:solidFill>
              </a:rPr>
              <a:t>md</a:t>
            </a:r>
            <a:r>
              <a:rPr lang="en-GB" dirty="0" smtClean="0">
                <a:solidFill>
                  <a:schemeClr val="accent1"/>
                </a:solidFill>
              </a:rPr>
              <a:t>(u, v) = max</a:t>
            </a:r>
            <a:r>
              <a:rPr lang="en-GB" baseline="-25000" dirty="0" smtClean="0">
                <a:solidFill>
                  <a:schemeClr val="accent1"/>
                </a:solidFill>
              </a:rPr>
              <a:t> </a:t>
            </a:r>
            <a:r>
              <a:rPr lang="en-GB" baseline="-25000" dirty="0" err="1" smtClean="0">
                <a:solidFill>
                  <a:schemeClr val="accent1"/>
                </a:solidFill>
              </a:rPr>
              <a:t>a</a:t>
            </a:r>
            <a:r>
              <a:rPr lang="en-GB" baseline="-25000" dirty="0" err="1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GB" baseline="-25000" dirty="0" err="1" smtClean="0">
                <a:solidFill>
                  <a:schemeClr val="accent1"/>
                </a:solidFill>
              </a:rPr>
              <a:t>C</a:t>
            </a:r>
            <a:r>
              <a:rPr lang="en-GB" baseline="-25000" dirty="0" smtClean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chemeClr val="accent1"/>
                </a:solidFill>
              </a:rPr>
              <a:t>|pos(a, u) - pos(a, v)|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Illustration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swap</a:t>
            </a:r>
            <a:r>
              <a:rPr lang="en-US" dirty="0" smtClean="0">
                <a:solidFill>
                  <a:schemeClr val="accent1"/>
                </a:solidFill>
              </a:rPr>
              <a:t>(u, v)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= 4 + 3 + 2 + 0 + 0 = 9</a:t>
            </a:r>
          </a:p>
          <a:p>
            <a:endParaRPr lang="en-GB" dirty="0"/>
          </a:p>
          <a:p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fr</a:t>
            </a:r>
            <a:r>
              <a:rPr lang="en-US" dirty="0" smtClean="0">
                <a:solidFill>
                  <a:schemeClr val="accent1"/>
                </a:solidFill>
              </a:rPr>
              <a:t>(u, 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= 4 + 2 + 0 + 3 + 3 = 12</a:t>
            </a:r>
          </a:p>
          <a:p>
            <a:endParaRPr lang="en-US" dirty="0"/>
          </a:p>
          <a:p>
            <a:r>
              <a:rPr lang="en-US" dirty="0" err="1" smtClean="0">
                <a:solidFill>
                  <a:schemeClr val="accent1"/>
                </a:solidFill>
              </a:rPr>
              <a:t>d</a:t>
            </a:r>
            <a:r>
              <a:rPr lang="en-US" baseline="-25000" dirty="0" err="1" smtClean="0">
                <a:solidFill>
                  <a:schemeClr val="accent1"/>
                </a:solidFill>
              </a:rPr>
              <a:t>md</a:t>
            </a:r>
            <a:r>
              <a:rPr lang="en-US" dirty="0" smtClean="0">
                <a:solidFill>
                  <a:schemeClr val="accent1"/>
                </a:solidFill>
              </a:rPr>
              <a:t>(u, 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= max {4, 2, 0, 3, 3} = 4  </a:t>
            </a:r>
            <a:br>
              <a:rPr lang="en-US" dirty="0" smtClean="0"/>
            </a:b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15616" y="1628800"/>
            <a:ext cx="432048" cy="3170099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ABCDE</a:t>
            </a:r>
            <a:r>
              <a:rPr lang="en-GB" sz="4000" dirty="0" smtClean="0"/>
              <a:t>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1628800"/>
            <a:ext cx="432048" cy="3170099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DE</a:t>
            </a:r>
          </a:p>
          <a:p>
            <a:r>
              <a:rPr lang="en-GB" sz="4000" dirty="0" smtClean="0">
                <a:solidFill>
                  <a:srgbClr val="FF0000"/>
                </a:solidFill>
              </a:rPr>
              <a:t>CBA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5733256"/>
            <a:ext cx="8623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u="sng" dirty="0" smtClean="0"/>
              <a:t>Fact</a:t>
            </a:r>
            <a:r>
              <a:rPr lang="en-GB" sz="3200" dirty="0" smtClean="0"/>
              <a:t>: </a:t>
            </a:r>
            <a:r>
              <a:rPr lang="en-US" sz="3200" dirty="0" err="1" smtClean="0">
                <a:solidFill>
                  <a:schemeClr val="accent1"/>
                </a:solidFill>
              </a:rPr>
              <a:t>d</a:t>
            </a:r>
            <a:r>
              <a:rPr lang="en-US" sz="3200" baseline="-25000" dirty="0" err="1" smtClean="0">
                <a:solidFill>
                  <a:schemeClr val="accent1"/>
                </a:solidFill>
              </a:rPr>
              <a:t>swap</a:t>
            </a:r>
            <a:r>
              <a:rPr lang="en-US" sz="3200" dirty="0" smtClean="0">
                <a:solidFill>
                  <a:schemeClr val="accent1"/>
                </a:solidFill>
              </a:rPr>
              <a:t>(u, v) ≤ </a:t>
            </a:r>
            <a:r>
              <a:rPr lang="en-US" sz="3200" dirty="0" err="1" smtClean="0">
                <a:solidFill>
                  <a:schemeClr val="accent1"/>
                </a:solidFill>
              </a:rPr>
              <a:t>d</a:t>
            </a:r>
            <a:r>
              <a:rPr lang="en-US" sz="3200" baseline="-25000" dirty="0" err="1" smtClean="0">
                <a:solidFill>
                  <a:schemeClr val="accent1"/>
                </a:solidFill>
              </a:rPr>
              <a:t>fr</a:t>
            </a:r>
            <a:r>
              <a:rPr lang="en-US" sz="3200" dirty="0" smtClean="0">
                <a:solidFill>
                  <a:schemeClr val="accent1"/>
                </a:solidFill>
              </a:rPr>
              <a:t>(u, v) ≤ 2d</a:t>
            </a:r>
            <a:r>
              <a:rPr lang="en-US" sz="3200" baseline="-25000" dirty="0" smtClean="0">
                <a:solidFill>
                  <a:schemeClr val="accent1"/>
                </a:solidFill>
              </a:rPr>
              <a:t>swap</a:t>
            </a:r>
            <a:r>
              <a:rPr lang="en-US" sz="3200" dirty="0" smtClean="0">
                <a:solidFill>
                  <a:schemeClr val="accent1"/>
                </a:solidFill>
              </a:rPr>
              <a:t>(u, v)</a:t>
            </a:r>
            <a:r>
              <a:rPr lang="en-US" sz="3200" dirty="0" smtClean="0"/>
              <a:t> for any </a:t>
            </a:r>
            <a:r>
              <a:rPr lang="en-US" sz="3200" dirty="0" smtClean="0">
                <a:solidFill>
                  <a:schemeClr val="accent1"/>
                </a:solidFill>
              </a:rPr>
              <a:t>u, v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869160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u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486916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v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Voting Rules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Scoring rules: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FF0000"/>
                </a:solidFill>
              </a:rPr>
              <a:t> ≥ ... ≥ </a:t>
            </a:r>
            <a:r>
              <a:rPr lang="en-GB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m</a:t>
            </a:r>
            <a:r>
              <a:rPr lang="en-GB" dirty="0" smtClean="0"/>
              <a:t> , each candidate gets </a:t>
            </a:r>
            <a:r>
              <a:rPr lang="en-GB" dirty="0" smtClean="0">
                <a:solidFill>
                  <a:srgbClr val="FF0000"/>
                </a:solidFill>
                <a:latin typeface="Symbol" pitchFamily="18" charset="2"/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 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points from each voter who ranks him in position </a:t>
            </a:r>
            <a:r>
              <a:rPr lang="en-GB" dirty="0" smtClean="0">
                <a:solidFill>
                  <a:srgbClr val="FF0000"/>
                </a:solidFill>
              </a:rPr>
              <a:t>i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(1, 0, ..., 0)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Plurality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(m-1, m-2, ..., 1, 0)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Borda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(1, ..., 1, 0, ..., 0)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k-approval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>
                <a:solidFill>
                  <a:schemeClr val="accent1"/>
                </a:solidFill>
              </a:rPr>
              <a:t>Bucklin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FF0000"/>
                </a:solidFill>
              </a:rPr>
              <a:t>k*</a:t>
            </a:r>
            <a:r>
              <a:rPr lang="en-GB" dirty="0" smtClean="0">
                <a:solidFill>
                  <a:schemeClr val="accent1"/>
                </a:solidFill>
              </a:rPr>
              <a:t>-approval</a:t>
            </a:r>
            <a:r>
              <a:rPr lang="en-GB" dirty="0" smtClean="0"/>
              <a:t>, where </a:t>
            </a:r>
            <a:r>
              <a:rPr lang="en-GB" dirty="0" smtClean="0">
                <a:solidFill>
                  <a:srgbClr val="FF0000"/>
                </a:solidFill>
              </a:rPr>
              <a:t>k*</a:t>
            </a:r>
            <a:r>
              <a:rPr lang="en-GB" dirty="0" smtClean="0"/>
              <a:t>=min</a:t>
            </a:r>
            <a:r>
              <a:rPr lang="en-GB" dirty="0" smtClean="0">
                <a:solidFill>
                  <a:srgbClr val="FF0000"/>
                </a:solidFill>
              </a:rPr>
              <a:t> k</a:t>
            </a:r>
            <a:r>
              <a:rPr lang="en-GB" dirty="0" smtClean="0"/>
              <a:t> such that some candidate’s </a:t>
            </a:r>
            <a:r>
              <a:rPr lang="en-GB" dirty="0" smtClean="0">
                <a:solidFill>
                  <a:srgbClr val="FF0000"/>
                </a:solidFill>
              </a:rPr>
              <a:t>k</a:t>
            </a:r>
            <a:r>
              <a:rPr lang="en-GB" dirty="0" smtClean="0"/>
              <a:t>-approval score is &gt; </a:t>
            </a:r>
            <a:r>
              <a:rPr lang="en-GB" dirty="0" smtClean="0">
                <a:solidFill>
                  <a:srgbClr val="FF0000"/>
                </a:solidFill>
              </a:rPr>
              <a:t>n/2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Copeland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1"/>
                </a:solidFill>
              </a:rPr>
              <a:t>Maximin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03648" y="4437112"/>
            <a:ext cx="1212268" cy="523220"/>
            <a:chOff x="1403648" y="4437112"/>
            <a:chExt cx="1212268" cy="523220"/>
          </a:xfrm>
        </p:grpSpPr>
        <p:sp>
          <p:nvSpPr>
            <p:cNvPr id="4" name="Left Brace 3"/>
            <p:cNvSpPr/>
            <p:nvPr/>
          </p:nvSpPr>
          <p:spPr>
            <a:xfrm rot="16200000">
              <a:off x="1783124" y="4057636"/>
              <a:ext cx="155448" cy="914400"/>
            </a:xfrm>
            <a:prstGeom prst="leftBrac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67744" y="4437112"/>
              <a:ext cx="3481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chemeClr val="accent1"/>
                  </a:solidFill>
                </a:rPr>
                <a:t>k</a:t>
              </a:r>
              <a:endParaRPr lang="en-US" sz="2800" dirty="0" smtClean="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Optimal Manipulation, Formally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(d, F)</a:t>
            </a:r>
            <a:r>
              <a:rPr lang="en-GB" dirty="0" smtClean="0"/>
              <a:t>-OPT-MANIP:</a:t>
            </a:r>
            <a:br>
              <a:rPr lang="en-GB" dirty="0" smtClean="0"/>
            </a:br>
            <a:r>
              <a:rPr lang="en-GB" dirty="0" smtClean="0"/>
              <a:t>(where </a:t>
            </a:r>
            <a:r>
              <a:rPr lang="en-GB" dirty="0" smtClean="0">
                <a:solidFill>
                  <a:srgbClr val="FF0000"/>
                </a:solidFill>
              </a:rPr>
              <a:t>d</a:t>
            </a:r>
            <a:r>
              <a:rPr lang="en-GB" dirty="0" smtClean="0"/>
              <a:t> is a (family of) </a:t>
            </a:r>
            <a:r>
              <a:rPr lang="en-GB" dirty="0" smtClean="0">
                <a:solidFill>
                  <a:schemeClr val="accent1"/>
                </a:solidFill>
              </a:rPr>
              <a:t>distances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F</a:t>
            </a:r>
            <a:r>
              <a:rPr lang="en-GB" dirty="0" smtClean="0"/>
              <a:t> is a (family of) </a:t>
            </a:r>
            <a:r>
              <a:rPr lang="en-GB" dirty="0" smtClean="0">
                <a:solidFill>
                  <a:schemeClr val="accent1"/>
                </a:solidFill>
              </a:rPr>
              <a:t>voting rules</a:t>
            </a:r>
            <a:r>
              <a:rPr lang="en-GB" dirty="0" smtClean="0"/>
              <a:t>):</a:t>
            </a:r>
          </a:p>
          <a:p>
            <a:pPr lvl="1"/>
            <a:r>
              <a:rPr lang="en-GB" dirty="0" smtClean="0"/>
              <a:t>a set of </a:t>
            </a:r>
            <a:r>
              <a:rPr lang="en-GB" dirty="0" smtClean="0">
                <a:solidFill>
                  <a:schemeClr val="accent1"/>
                </a:solidFill>
              </a:rPr>
              <a:t>candidates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,</a:t>
            </a:r>
            <a:r>
              <a:rPr lang="en-GB" dirty="0" smtClean="0">
                <a:solidFill>
                  <a:srgbClr val="FF0000"/>
                </a:solidFill>
              </a:rPr>
              <a:t> |C|=m</a:t>
            </a:r>
          </a:p>
          <a:p>
            <a:pPr lvl="1"/>
            <a:r>
              <a:rPr lang="en-GB" dirty="0" smtClean="0"/>
              <a:t>a </a:t>
            </a:r>
            <a:r>
              <a:rPr lang="en-GB" dirty="0" smtClean="0">
                <a:solidFill>
                  <a:schemeClr val="accent1"/>
                </a:solidFill>
              </a:rPr>
              <a:t>preference profile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(v</a:t>
            </a:r>
            <a:r>
              <a:rPr lang="en-GB" baseline="-25000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FF0000"/>
                </a:solidFill>
              </a:rPr>
              <a:t>, ..., </a:t>
            </a:r>
            <a:r>
              <a:rPr lang="en-GB" dirty="0" err="1" smtClean="0">
                <a:solidFill>
                  <a:srgbClr val="FF0000"/>
                </a:solidFill>
              </a:rPr>
              <a:t>v</a:t>
            </a:r>
            <a:r>
              <a:rPr lang="en-GB" baseline="-25000" dirty="0" err="1" smtClean="0">
                <a:solidFill>
                  <a:srgbClr val="FF0000"/>
                </a:solidFill>
              </a:rPr>
              <a:t>n</a:t>
            </a:r>
            <a:r>
              <a:rPr lang="en-GB" dirty="0" smtClean="0">
                <a:solidFill>
                  <a:srgbClr val="FF0000"/>
                </a:solidFill>
              </a:rPr>
              <a:t>) </a:t>
            </a:r>
            <a:r>
              <a:rPr lang="en-GB" dirty="0" smtClean="0"/>
              <a:t>over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i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manipulator</a:t>
            </a:r>
            <a:r>
              <a:rPr lang="en-GB" dirty="0" smtClean="0"/>
              <a:t>’s identity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B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budget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p</a:t>
            </a:r>
            <a:r>
              <a:rPr lang="en-GB" dirty="0" smtClean="0"/>
              <a:t>: </a:t>
            </a:r>
            <a:r>
              <a:rPr lang="en-GB" dirty="0" smtClean="0">
                <a:solidFill>
                  <a:schemeClr val="accent1"/>
                </a:solidFill>
              </a:rPr>
              <a:t>preferred candidate</a:t>
            </a:r>
          </a:p>
          <a:p>
            <a:r>
              <a:rPr lang="en-GB" u="sng" dirty="0" smtClean="0"/>
              <a:t>Question</a:t>
            </a:r>
            <a:r>
              <a:rPr lang="en-GB" dirty="0" smtClean="0"/>
              <a:t>: is there a </a:t>
            </a:r>
            <a:r>
              <a:rPr lang="en-GB" dirty="0" smtClean="0">
                <a:solidFill>
                  <a:schemeClr val="accent1"/>
                </a:solidFill>
              </a:rPr>
              <a:t>vote </a:t>
            </a:r>
            <a:r>
              <a:rPr lang="en-GB" dirty="0" smtClean="0">
                <a:solidFill>
                  <a:srgbClr val="FF0000"/>
                </a:solidFill>
              </a:rPr>
              <a:t>u</a:t>
            </a:r>
            <a:r>
              <a:rPr lang="en-GB" dirty="0" smtClean="0"/>
              <a:t> such that </a:t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p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 </a:t>
            </a:r>
            <a:r>
              <a:rPr lang="en-GB" dirty="0" smtClean="0">
                <a:solidFill>
                  <a:srgbClr val="FF0000"/>
                </a:solidFill>
              </a:rPr>
              <a:t>F(v</a:t>
            </a:r>
            <a:r>
              <a:rPr lang="en-GB" baseline="-25000" dirty="0" smtClean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FF0000"/>
                </a:solidFill>
              </a:rPr>
              <a:t>, ..., v</a:t>
            </a:r>
            <a:r>
              <a:rPr lang="en-GB" baseline="-25000" dirty="0" smtClean="0">
                <a:solidFill>
                  <a:srgbClr val="FF0000"/>
                </a:solidFill>
              </a:rPr>
              <a:t>i-1</a:t>
            </a:r>
            <a:r>
              <a:rPr lang="en-GB" dirty="0" smtClean="0">
                <a:solidFill>
                  <a:srgbClr val="FF0000"/>
                </a:solidFill>
              </a:rPr>
              <a:t>, u, v</a:t>
            </a:r>
            <a:r>
              <a:rPr lang="en-GB" baseline="-25000" dirty="0" smtClean="0">
                <a:solidFill>
                  <a:srgbClr val="FF0000"/>
                </a:solidFill>
              </a:rPr>
              <a:t>i+1</a:t>
            </a:r>
            <a:r>
              <a:rPr lang="en-GB" dirty="0" smtClean="0">
                <a:solidFill>
                  <a:srgbClr val="FF0000"/>
                </a:solidFill>
              </a:rPr>
              <a:t>, ..., </a:t>
            </a:r>
            <a:r>
              <a:rPr lang="en-GB" dirty="0" err="1" smtClean="0">
                <a:solidFill>
                  <a:srgbClr val="FF0000"/>
                </a:solidFill>
              </a:rPr>
              <a:t>v</a:t>
            </a:r>
            <a:r>
              <a:rPr lang="en-GB" baseline="-25000" dirty="0" err="1" smtClean="0">
                <a:solidFill>
                  <a:srgbClr val="FF0000"/>
                </a:solidFill>
              </a:rPr>
              <a:t>n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FF0000"/>
                </a:solidFill>
              </a:rPr>
              <a:t>d(u, v</a:t>
            </a:r>
            <a:r>
              <a:rPr lang="en-GB" baseline="-25000" dirty="0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) ≤ B</a:t>
            </a:r>
            <a:r>
              <a:rPr lang="en-GB" dirty="0" smtClean="0"/>
              <a:t>?</a:t>
            </a:r>
          </a:p>
          <a:p>
            <a:r>
              <a:rPr lang="en-GB" u="sng" dirty="0" smtClean="0"/>
              <a:t>Optimization version</a:t>
            </a:r>
            <a:r>
              <a:rPr lang="en-GB" dirty="0" smtClean="0"/>
              <a:t>: find the smallest </a:t>
            </a:r>
            <a:r>
              <a:rPr lang="en-GB" dirty="0" smtClean="0">
                <a:solidFill>
                  <a:srgbClr val="FF0000"/>
                </a:solidFill>
              </a:rPr>
              <a:t>B</a:t>
            </a:r>
            <a:r>
              <a:rPr lang="en-GB" dirty="0" smtClean="0"/>
              <a:t> for which such </a:t>
            </a:r>
            <a:r>
              <a:rPr lang="en-GB" dirty="0" smtClean="0">
                <a:solidFill>
                  <a:srgbClr val="FF0000"/>
                </a:solidFill>
              </a:rPr>
              <a:t>u</a:t>
            </a:r>
            <a:r>
              <a:rPr lang="en-GB" dirty="0" smtClean="0"/>
              <a:t> exists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Summary of Results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980728"/>
          <a:ext cx="7704856" cy="5667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89809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</a:t>
                      </a:r>
                      <a:r>
                        <a:rPr lang="en-US" sz="3200" baseline="-25000" dirty="0" err="1" smtClean="0"/>
                        <a:t>swap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en-US" sz="3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md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Scoring rules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Bucklin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Copeland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NP-complete, </a:t>
                      </a:r>
                      <a:r>
                        <a:rPr lang="en-GB" sz="2400" dirty="0" err="1" smtClean="0"/>
                        <a:t>inapprox</a:t>
                      </a:r>
                      <a:r>
                        <a:rPr lang="en-GB" sz="2400" dirty="0" smtClean="0"/>
                        <a:t>. up to </a:t>
                      </a:r>
                      <a:r>
                        <a:rPr lang="en-GB" sz="2400" dirty="0" smtClean="0">
                          <a:latin typeface="Symbol" pitchFamily="18" charset="2"/>
                        </a:rPr>
                        <a:t>W</a:t>
                      </a:r>
                      <a:r>
                        <a:rPr lang="en-GB" sz="2400" dirty="0" smtClean="0"/>
                        <a:t>(log 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  <a:tr h="8980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Maximin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NP-complete, </a:t>
                      </a:r>
                      <a:r>
                        <a:rPr kumimoji="0" lang="en-GB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inapprox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up to 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mbol" pitchFamily="18" charset="2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en-GB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(log m)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NP-complete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 smtClean="0">
            <a:solidFill>
              <a:schemeClr val="accent1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723</Words>
  <Application>Microsoft Office PowerPoint</Application>
  <PresentationFormat>On-screen Show (4:3)</PresentationFormat>
  <Paragraphs>228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Optimal Manipulation of Voting Rules</vt:lpstr>
      <vt:lpstr>Manipulation</vt:lpstr>
      <vt:lpstr>Is the Manipulator Happy?</vt:lpstr>
      <vt:lpstr>Optimal Manipulation</vt:lpstr>
      <vt:lpstr>Similarity Measures</vt:lpstr>
      <vt:lpstr>Illustration</vt:lpstr>
      <vt:lpstr>Voting Rules</vt:lpstr>
      <vt:lpstr>Optimal Manipulation, Formally</vt:lpstr>
      <vt:lpstr>Summary of Results</vt:lpstr>
      <vt:lpstr>Scoring Rules: Basic Observations</vt:lpstr>
      <vt:lpstr>Summary of Results</vt:lpstr>
      <vt:lpstr>Scoring Rules, Footrule Distance</vt:lpstr>
      <vt:lpstr>Extensions</vt:lpstr>
      <vt:lpstr>Summary of Results</vt:lpstr>
      <vt:lpstr>Scoring Rules, Swap Distance</vt:lpstr>
      <vt:lpstr>Summary of Results</vt:lpstr>
      <vt:lpstr>Hardness Results</vt:lpstr>
      <vt:lpstr>Have We Seen It All Before?</vt:lpstr>
      <vt:lpstr>A Different Perspective...  </vt:lpstr>
      <vt:lpstr>Other Open Problems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Manipulation of Voting Rules</dc:title>
  <dc:creator> </dc:creator>
  <cp:lastModifiedBy> </cp:lastModifiedBy>
  <cp:revision>7</cp:revision>
  <dcterms:created xsi:type="dcterms:W3CDTF">2012-02-19T11:19:18Z</dcterms:created>
  <dcterms:modified xsi:type="dcterms:W3CDTF">2012-02-20T19:59:28Z</dcterms:modified>
</cp:coreProperties>
</file>