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50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7.xml" ContentType="application/vnd.openxmlformats-officedocument.presentationml.slide+xml"/>
  <Override PartName="/ppt/slides/slide43.xml" ContentType="application/vnd.openxmlformats-officedocument.presentationml.slide+xml"/>
  <Override PartName="/ppt/slides/slide51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48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9.xml" ContentType="application/vnd.openxmlformats-officedocument.presentationml.slide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0" strictFirstAndLastChars="0" saveSubsetFonts="1">
  <p:sldMasterIdLst>
    <p:sldMasterId id="2147483648" r:id="rId1"/>
  </p:sldMasterIdLst>
  <p:notesMasterIdLst>
    <p:notesMasterId r:id="rId53"/>
  </p:notesMasterIdLst>
  <p:sldIdLst>
    <p:sldId id="606" r:id="rId2"/>
    <p:sldId id="623" r:id="rId3"/>
    <p:sldId id="638" r:id="rId4"/>
    <p:sldId id="676" r:id="rId5"/>
    <p:sldId id="636" r:id="rId6"/>
    <p:sldId id="624" r:id="rId7"/>
    <p:sldId id="677" r:id="rId8"/>
    <p:sldId id="678" r:id="rId9"/>
    <p:sldId id="681" r:id="rId10"/>
    <p:sldId id="640" r:id="rId11"/>
    <p:sldId id="641" r:id="rId12"/>
    <p:sldId id="643" r:id="rId13"/>
    <p:sldId id="644" r:id="rId14"/>
    <p:sldId id="645" r:id="rId15"/>
    <p:sldId id="639" r:id="rId16"/>
    <p:sldId id="642" r:id="rId17"/>
    <p:sldId id="646" r:id="rId18"/>
    <p:sldId id="647" r:id="rId19"/>
    <p:sldId id="648" r:id="rId20"/>
    <p:sldId id="649" r:id="rId21"/>
    <p:sldId id="650" r:id="rId22"/>
    <p:sldId id="651" r:id="rId23"/>
    <p:sldId id="652" r:id="rId24"/>
    <p:sldId id="653" r:id="rId25"/>
    <p:sldId id="654" r:id="rId26"/>
    <p:sldId id="637" r:id="rId27"/>
    <p:sldId id="628" r:id="rId28"/>
    <p:sldId id="657" r:id="rId29"/>
    <p:sldId id="656" r:id="rId30"/>
    <p:sldId id="658" r:id="rId31"/>
    <p:sldId id="668" r:id="rId32"/>
    <p:sldId id="655" r:id="rId33"/>
    <p:sldId id="659" r:id="rId34"/>
    <p:sldId id="629" r:id="rId35"/>
    <p:sldId id="660" r:id="rId36"/>
    <p:sldId id="661" r:id="rId37"/>
    <p:sldId id="663" r:id="rId38"/>
    <p:sldId id="664" r:id="rId39"/>
    <p:sldId id="662" r:id="rId40"/>
    <p:sldId id="665" r:id="rId41"/>
    <p:sldId id="666" r:id="rId42"/>
    <p:sldId id="667" r:id="rId43"/>
    <p:sldId id="669" r:id="rId44"/>
    <p:sldId id="670" r:id="rId45"/>
    <p:sldId id="608" r:id="rId46"/>
    <p:sldId id="671" r:id="rId47"/>
    <p:sldId id="672" r:id="rId48"/>
    <p:sldId id="673" r:id="rId49"/>
    <p:sldId id="674" r:id="rId50"/>
    <p:sldId id="622" r:id="rId51"/>
    <p:sldId id="675" r:id="rId52"/>
  </p:sldIdLst>
  <p:sldSz cx="10058400" cy="7772400"/>
  <p:notesSz cx="7099300" cy="10234613"/>
  <p:custDataLst>
    <p:tags r:id="rId55"/>
  </p:custDataLst>
  <p:defaultTextStyle>
    <a:defPPr>
      <a:defRPr lang="en-GB"/>
    </a:defPPr>
    <a:lvl1pPr algn="ctr" defTabSz="457200" rtl="0" fontAlgn="base">
      <a:lnSpc>
        <a:spcPct val="11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1pPr>
    <a:lvl2pPr marL="457200" algn="ctr" defTabSz="457200" rtl="0" fontAlgn="base">
      <a:lnSpc>
        <a:spcPct val="11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2pPr>
    <a:lvl3pPr marL="914400" algn="ctr" defTabSz="457200" rtl="0" fontAlgn="base">
      <a:lnSpc>
        <a:spcPct val="11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3pPr>
    <a:lvl4pPr marL="1371600" algn="ctr" defTabSz="457200" rtl="0" fontAlgn="base">
      <a:lnSpc>
        <a:spcPct val="11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4pPr>
    <a:lvl5pPr marL="1828800" algn="ctr" defTabSz="457200" rtl="0" fontAlgn="base">
      <a:lnSpc>
        <a:spcPct val="11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  </p:ext>
    </p:extLst>
  </p:showPr>
  <p:clrMru>
    <a:srgbClr val="3333FF"/>
    <a:srgbClr val="00A800"/>
    <a:srgbClr val="FF0000"/>
    <a:srgbClr val="E6F6EF"/>
    <a:srgbClr val="E7F6EF"/>
    <a:srgbClr val="CBECDE"/>
    <a:srgbClr val="00C800"/>
    <a:srgbClr val="11C811"/>
    <a:srgbClr val="11FF11"/>
    <a:srgbClr val="00EE00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2716" autoAdjust="0"/>
    <p:restoredTop sz="91181" autoAdjust="0"/>
  </p:normalViewPr>
  <p:slideViewPr>
    <p:cSldViewPr>
      <p:cViewPr>
        <p:scale>
          <a:sx n="66" d="100"/>
          <a:sy n="66" d="100"/>
        </p:scale>
        <p:origin x="-3680" y="-14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52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28" y="-90"/>
      </p:cViewPr>
      <p:guideLst>
        <p:guide orient="horz" pos="2930"/>
        <p:guide pos="197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printerSettings" Target="printerSettings/printerSettings1.bin"/><Relationship Id="rId55" Type="http://schemas.openxmlformats.org/officeDocument/2006/relationships/tags" Target="tags/tag1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2" name="AutoShape 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3" name="AutoShape 4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4" name="AutoShape 5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5" name="AutoShape 6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6" name="AutoShape 7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7" name="AutoShape 8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8" name="AutoShape 9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899" name="AutoShape 10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0" name="AutoShape 1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1" name="AutoShape 1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2" name="AutoShape 1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43" name="Text Box 14"/>
          <p:cNvSpPr txBox="1">
            <a:spLocks noChangeArrowheads="1"/>
          </p:cNvSpPr>
          <p:nvPr/>
        </p:nvSpPr>
        <p:spPr bwMode="auto">
          <a:xfrm>
            <a:off x="1320800" y="776288"/>
            <a:ext cx="4454525" cy="38369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endParaRPr lang="zh-CN" altLang="en-US" smtClean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body"/>
          </p:nvPr>
        </p:nvSpPr>
        <p:spPr bwMode="auto">
          <a:xfrm>
            <a:off x="711200" y="4860925"/>
            <a:ext cx="5661025" cy="4587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7905" name="Rectangle 1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016038" y="-10053638"/>
            <a:ext cx="28033663" cy="2166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28589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014450" y="-10053638"/>
            <a:ext cx="28028900" cy="21659851"/>
          </a:xfrm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605B0-9D8A-4A4F-B26D-B5E79FD59EB2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A315C-0337-48EF-94C7-EAF4FFA8D0F6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67785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26E57-0EE6-496F-9801-6770793B0CCF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C2DE7-D3BC-472F-ABFD-FB8CF7B81B1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2233257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311150"/>
            <a:ext cx="2259012" cy="66182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11150"/>
            <a:ext cx="6626225" cy="66182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71A28-048A-417A-AC3A-9D9C44F7235A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09171-234C-43B4-83F8-F804E991243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07759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FF156EF-F467-4A72-9679-F4E526ACDBF4}" type="datetime1">
              <a:rPr lang="zh-CN" altLang="en-US" smtClean="0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endParaRPr lang="en-GB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37637" cy="1282700"/>
          </a:xfrm>
        </p:spPr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6428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AA8FC-C2D2-43F0-B19B-76C964D2D8F4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CFD31-B4D3-4E54-AE0B-CCD334815DC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15641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5"/>
            <a:ext cx="4441825" cy="5116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7463" y="1812925"/>
            <a:ext cx="4443412" cy="5116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897BE-7721-4332-B038-E7DF0FCACCAE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F9A9D-3429-42CC-B4EA-5E26274111F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7185689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D4BE4-6DC6-43A3-95E2-7AAF6E9EDB48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2C95B-2D62-4860-89C4-D8597B42D99E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078900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205A8-826B-4C2A-9726-AD02A0D84AC9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F1FF5-912A-45FB-8686-83122856081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8296192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1E83C-43A7-4AD5-870C-2861A3F9FFF4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073D5-993C-42EE-A002-59616C5DCFF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9385091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2FEC5-2E02-4953-9305-31C38830B711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1E8E8-7CDA-4034-893A-802DEA802F0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571578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5766D-938D-4C58-BB14-EFC88C923EA1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43DA1-AC7B-41FE-B6A1-873AE1CDF23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988822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0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11150"/>
            <a:ext cx="9037637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1880" tIns="50760" rIns="10188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12925"/>
            <a:ext cx="9037637" cy="511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1880" tIns="50760" rIns="10188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outline text format</a:t>
            </a:r>
          </a:p>
          <a:p>
            <a:pPr lvl="1"/>
            <a:r>
              <a:rPr lang="en-GB" altLang="zh-CN" smtClean="0"/>
              <a:t>Second Outline Level</a:t>
            </a:r>
          </a:p>
          <a:p>
            <a:pPr lvl="2"/>
            <a:r>
              <a:rPr lang="en-GB" altLang="zh-CN" smtClean="0"/>
              <a:t>Third Outline Level</a:t>
            </a:r>
          </a:p>
          <a:p>
            <a:pPr lvl="3"/>
            <a:r>
              <a:rPr lang="en-GB" altLang="zh-CN" smtClean="0"/>
              <a:t>Fourth Outline Level</a:t>
            </a:r>
          </a:p>
          <a:p>
            <a:pPr lvl="4"/>
            <a:r>
              <a:rPr lang="en-GB" altLang="zh-CN" smtClean="0"/>
              <a:t>Fifth Outline Level</a:t>
            </a:r>
          </a:p>
          <a:p>
            <a:pPr lvl="4"/>
            <a:r>
              <a:rPr lang="en-GB" altLang="zh-CN" smtClean="0"/>
              <a:t>Sixth Outline Level</a:t>
            </a:r>
          </a:p>
          <a:p>
            <a:pPr lvl="4"/>
            <a:r>
              <a:rPr lang="en-GB" altLang="zh-CN" smtClean="0"/>
              <a:t>Seventh Outline Level</a:t>
            </a:r>
          </a:p>
          <a:p>
            <a:pPr lvl="4"/>
            <a:r>
              <a:rPr lang="en-GB" altLang="zh-CN" smtClean="0"/>
              <a:t>Eighth Outline Level</a:t>
            </a:r>
          </a:p>
          <a:p>
            <a:pPr lvl="4"/>
            <a:r>
              <a:rPr lang="en-GB" altLang="zh-CN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7078663"/>
            <a:ext cx="2332037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1880" tIns="50760" rIns="101880" bIns="5076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buFont typeface="Arial" charset="0"/>
              <a:buNone/>
              <a:defRPr sz="1600">
                <a:solidFill>
                  <a:srgbClr val="000000"/>
                </a:solidFill>
                <a:latin typeface="Arial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7FF156EF-F467-4A72-9679-F4E526ACDBF4}" type="datetime1">
              <a:rPr lang="zh-CN" altLang="en-US"/>
              <a:pPr>
                <a:defRPr/>
              </a:pPr>
              <a:t>2/21/12</a:t>
            </a:fld>
            <a:endParaRPr lang="en-GB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36938" y="7078663"/>
            <a:ext cx="3170237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1880" tIns="50760" rIns="101880" bIns="5076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Arial" charset="0"/>
              <a:buNone/>
              <a:defRPr sz="1600">
                <a:solidFill>
                  <a:srgbClr val="000000"/>
                </a:solidFill>
                <a:latin typeface="Arial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08838" y="7078663"/>
            <a:ext cx="2332037" cy="52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1880" tIns="50760" rIns="101880" bIns="5076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Arial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+mn-lt"/>
                <a:cs typeface="Lucida Sans Unicode" pitchFamily="34" charset="0"/>
              </a:defRPr>
            </a:lvl1pPr>
          </a:lstStyle>
          <a:p>
            <a:pPr>
              <a:defRPr/>
            </a:pPr>
            <a:fld id="{4839DC74-D4EA-41C6-BEE9-B3C98FC1C8FC}" type="slidenum">
              <a:rPr lang="zh-CN" altLang="en-GB"/>
              <a:pPr>
                <a:defRPr/>
              </a:pPr>
              <a:t>‹#›</a:t>
            </a:fld>
            <a:endParaRPr lang="en-GB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900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900">
          <a:solidFill>
            <a:srgbClr val="3333CC"/>
          </a:solidFill>
          <a:latin typeface="Arial" pitchFamily="34" charset="0"/>
          <a:ea typeface="宋体" pitchFamily="2" charset="-122"/>
        </a:defRPr>
      </a:lvl2pPr>
      <a:lvl3pPr algn="ctr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900">
          <a:solidFill>
            <a:srgbClr val="3333CC"/>
          </a:solidFill>
          <a:latin typeface="Arial" pitchFamily="34" charset="0"/>
          <a:ea typeface="宋体" pitchFamily="2" charset="-122"/>
        </a:defRPr>
      </a:lvl3pPr>
      <a:lvl4pPr algn="ctr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900">
          <a:solidFill>
            <a:srgbClr val="3333CC"/>
          </a:solidFill>
          <a:latin typeface="Arial" pitchFamily="34" charset="0"/>
          <a:ea typeface="宋体" pitchFamily="2" charset="-122"/>
        </a:defRPr>
      </a:lvl4pPr>
      <a:lvl5pPr algn="ctr" defTabSz="457200" rtl="0" eaLnBrk="0" fontAlgn="base" hangingPunct="0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900">
          <a:solidFill>
            <a:srgbClr val="3333CC"/>
          </a:solidFill>
          <a:latin typeface="Arial" pitchFamily="34" charset="0"/>
          <a:ea typeface="宋体" pitchFamily="2" charset="-122"/>
        </a:defRPr>
      </a:lvl5pPr>
      <a:lvl6pPr marL="457200" algn="ctr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900">
          <a:solidFill>
            <a:srgbClr val="000000"/>
          </a:solidFill>
          <a:latin typeface="Arial" pitchFamily="34" charset="0"/>
          <a:ea typeface="宋体" pitchFamily="2" charset="-122"/>
        </a:defRPr>
      </a:lvl6pPr>
      <a:lvl7pPr marL="914400" algn="ctr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900">
          <a:solidFill>
            <a:srgbClr val="000000"/>
          </a:solidFill>
          <a:latin typeface="Arial" pitchFamily="34" charset="0"/>
          <a:ea typeface="宋体" pitchFamily="2" charset="-122"/>
        </a:defRPr>
      </a:lvl7pPr>
      <a:lvl8pPr marL="1371600" algn="ctr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900">
          <a:solidFill>
            <a:srgbClr val="000000"/>
          </a:solidFill>
          <a:latin typeface="Arial" pitchFamily="34" charset="0"/>
          <a:ea typeface="宋体" pitchFamily="2" charset="-122"/>
        </a:defRPr>
      </a:lvl8pPr>
      <a:lvl9pPr marL="1828800" algn="ctr" defTabSz="457200" rtl="0" fontAlgn="base">
        <a:lnSpc>
          <a:spcPct val="12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itchFamily="34" charset="0"/>
        <a:defRPr sz="4900">
          <a:solidFill>
            <a:srgbClr val="000000"/>
          </a:solidFill>
          <a:latin typeface="Arial" pitchFamily="34" charset="0"/>
          <a:ea typeface="宋体" pitchFamily="2" charset="-122"/>
        </a:defRPr>
      </a:lvl9pPr>
    </p:titleStyle>
    <p:bodyStyle>
      <a:lvl1pPr marL="368300" indent="-368300" algn="l" defTabSz="457200" rtl="0" eaLnBrk="0" fontAlgn="base" hangingPunct="0">
        <a:lnSpc>
          <a:spcPct val="124000"/>
        </a:lnSpc>
        <a:spcBef>
          <a:spcPts val="9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600">
          <a:solidFill>
            <a:srgbClr val="000000"/>
          </a:solidFill>
          <a:latin typeface="+mn-lt"/>
          <a:ea typeface="+mn-ea"/>
          <a:cs typeface="+mn-cs"/>
        </a:defRPr>
      </a:lvl1pPr>
      <a:lvl2pPr marL="812800" indent="-317500" algn="l" defTabSz="457200" rtl="0" eaLnBrk="0" fontAlgn="base" hangingPunct="0">
        <a:lnSpc>
          <a:spcPct val="124000"/>
        </a:lnSpc>
        <a:spcBef>
          <a:spcPts val="775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3100">
          <a:solidFill>
            <a:srgbClr val="000000"/>
          </a:solidFill>
          <a:latin typeface="+mn-lt"/>
          <a:ea typeface="+mn-ea"/>
        </a:defRPr>
      </a:lvl2pPr>
      <a:lvl3pPr marL="1258888" indent="-239713" algn="l" defTabSz="457200" rtl="0" eaLnBrk="0" fontAlgn="base" hangingPunct="0">
        <a:lnSpc>
          <a:spcPct val="124000"/>
        </a:lnSpc>
        <a:spcBef>
          <a:spcPts val="675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700">
          <a:solidFill>
            <a:srgbClr val="000000"/>
          </a:solidFill>
          <a:latin typeface="+mn-lt"/>
          <a:ea typeface="+mn-ea"/>
        </a:defRPr>
      </a:lvl3pPr>
      <a:lvl4pPr marL="1768475" indent="-247650" algn="l" defTabSz="457200" rtl="0" eaLnBrk="0" fontAlgn="base" hangingPunct="0">
        <a:lnSpc>
          <a:spcPct val="124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200">
          <a:solidFill>
            <a:srgbClr val="000000"/>
          </a:solidFill>
          <a:latin typeface="+mn-lt"/>
          <a:ea typeface="+mn-ea"/>
        </a:defRPr>
      </a:lvl4pPr>
      <a:lvl5pPr marL="2286000" indent="-247650" algn="l" defTabSz="457200" rtl="0" eaLnBrk="0" fontAlgn="base" hangingPunct="0">
        <a:lnSpc>
          <a:spcPct val="124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200">
          <a:solidFill>
            <a:srgbClr val="000000"/>
          </a:solidFill>
          <a:latin typeface="+mn-lt"/>
          <a:ea typeface="+mn-ea"/>
        </a:defRPr>
      </a:lvl5pPr>
      <a:lvl6pPr marL="2743200" indent="-247650" algn="l" defTabSz="457200" rtl="0" fontAlgn="base">
        <a:lnSpc>
          <a:spcPct val="124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200">
          <a:solidFill>
            <a:srgbClr val="000000"/>
          </a:solidFill>
          <a:latin typeface="+mn-lt"/>
          <a:ea typeface="+mn-ea"/>
        </a:defRPr>
      </a:lvl6pPr>
      <a:lvl7pPr marL="3200400" indent="-247650" algn="l" defTabSz="457200" rtl="0" fontAlgn="base">
        <a:lnSpc>
          <a:spcPct val="124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200">
          <a:solidFill>
            <a:srgbClr val="000000"/>
          </a:solidFill>
          <a:latin typeface="+mn-lt"/>
          <a:ea typeface="+mn-ea"/>
        </a:defRPr>
      </a:lvl7pPr>
      <a:lvl8pPr marL="3657600" indent="-247650" algn="l" defTabSz="457200" rtl="0" fontAlgn="base">
        <a:lnSpc>
          <a:spcPct val="124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200">
          <a:solidFill>
            <a:srgbClr val="000000"/>
          </a:solidFill>
          <a:latin typeface="+mn-lt"/>
          <a:ea typeface="+mn-ea"/>
        </a:defRPr>
      </a:lvl8pPr>
      <a:lvl9pPr marL="4114800" indent="-247650" algn="l" defTabSz="457200" rtl="0" fontAlgn="base">
        <a:lnSpc>
          <a:spcPct val="124000"/>
        </a:lnSpc>
        <a:spcBef>
          <a:spcPts val="55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»"/>
        <a:defRPr sz="2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gif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eg"/><Relationship Id="rId3" Type="http://schemas.openxmlformats.org/officeDocument/2006/relationships/image" Target="../media/image19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98487"/>
            <a:ext cx="10058400" cy="2525713"/>
          </a:xfrm>
        </p:spPr>
        <p:txBody>
          <a:bodyPr/>
          <a:lstStyle/>
          <a:p>
            <a:pPr eaLnBrk="1" hangingPunct="1"/>
            <a:r>
              <a:rPr lang="en-US" altLang="zh-CN" sz="3400" b="1" dirty="0" smtClean="0"/>
              <a:t>Historically </a:t>
            </a:r>
            <a:r>
              <a:rPr lang="en-US" altLang="zh-CN" sz="3400" b="1" dirty="0" smtClean="0"/>
              <a:t>Interesting Voting Rules:</a:t>
            </a:r>
            <a:br>
              <a:rPr lang="en-US" altLang="zh-CN" sz="3400" b="1" dirty="0" smtClean="0"/>
            </a:br>
            <a:r>
              <a:rPr lang="en-US" altLang="zh-CN" sz="4400" b="1" dirty="0" smtClean="0"/>
              <a:t>Electing </a:t>
            </a:r>
            <a:r>
              <a:rPr lang="en-US" altLang="zh-CN" sz="4400" b="1" dirty="0" smtClean="0"/>
              <a:t>the Doge</a:t>
            </a:r>
            <a:endParaRPr lang="en-US" altLang="zh-CN" sz="4400" dirty="0" smtClean="0">
              <a:solidFill>
                <a:schemeClr val="accent2"/>
              </a:solidFill>
            </a:endParaRPr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5791200" y="3496476"/>
            <a:ext cx="2971800" cy="55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dirty="0" err="1" smtClean="0">
                <a:solidFill>
                  <a:schemeClr val="tx1"/>
                </a:solidFill>
                <a:latin typeface="Arial" charset="0"/>
              </a:rPr>
              <a:t>Lirong</a:t>
            </a:r>
            <a:r>
              <a:rPr lang="en-US" altLang="zh-CN" sz="2800" dirty="0" smtClean="0">
                <a:solidFill>
                  <a:schemeClr val="tx1"/>
                </a:solidFill>
                <a:latin typeface="Arial" charset="0"/>
              </a:rPr>
              <a:t> Xia</a:t>
            </a:r>
            <a:endParaRPr lang="zh-CN" alt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1661886" y="3483127"/>
            <a:ext cx="2971800" cy="555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algn="ctr" defTabSz="457200" eaLnBrk="0" fontAlgn="base" hangingPunct="0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dirty="0" smtClean="0">
                <a:solidFill>
                  <a:schemeClr val="tx1"/>
                </a:solidFill>
                <a:latin typeface="Arial" charset="0"/>
              </a:rPr>
              <a:t>Toby Walsh</a:t>
            </a:r>
            <a:endParaRPr lang="zh-CN" alt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762000" y="7162800"/>
            <a:ext cx="8991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000" smtClean="0">
                <a:solidFill>
                  <a:schemeClr val="tx1"/>
                </a:solidFill>
                <a:latin typeface="Arial" charset="0"/>
              </a:rPr>
              <a:t>Auckland, Feb 20</a:t>
            </a:r>
            <a:r>
              <a:rPr lang="en-US" altLang="zh-CN" sz="2000" baseline="30000" smtClean="0">
                <a:solidFill>
                  <a:schemeClr val="tx1"/>
                </a:solidFill>
                <a:latin typeface="Arial" charset="0"/>
              </a:rPr>
              <a:t>th</a:t>
            </a:r>
            <a:r>
              <a:rPr lang="en-US" altLang="zh-CN" sz="2000" smtClean="0">
                <a:solidFill>
                  <a:schemeClr val="tx1"/>
                </a:solidFill>
                <a:latin typeface="Arial" charset="0"/>
              </a:rPr>
              <a:t> 2012</a:t>
            </a:r>
            <a:endParaRPr lang="en-US" altLang="zh-CN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905000" y="4191000"/>
            <a:ext cx="2773106" cy="10922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905000" y="5562600"/>
            <a:ext cx="2783431" cy="685801"/>
          </a:xfrm>
          <a:prstGeom prst="rect">
            <a:avLst/>
          </a:prstGeom>
        </p:spPr>
      </p:pic>
      <p:pic>
        <p:nvPicPr>
          <p:cNvPr id="10" name="Picture 9" descr="220px-Harvard_Wreath_Logo_1.sv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00" y="4414838"/>
            <a:ext cx="1981200" cy="19812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93649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1000 (male and 30 years and older) members of the </a:t>
            </a:r>
            <a:r>
              <a:rPr lang="en-US" dirty="0" err="1" smtClean="0"/>
              <a:t>Maggior</a:t>
            </a:r>
            <a:r>
              <a:rPr lang="en-US" dirty="0" smtClean="0"/>
              <a:t> </a:t>
            </a:r>
            <a:r>
              <a:rPr lang="en-US" dirty="0" err="1" smtClean="0"/>
              <a:t>Consiglio</a:t>
            </a:r>
            <a:endParaRPr lang="en-US" dirty="0" smtClean="0"/>
          </a:p>
          <a:p>
            <a:r>
              <a:rPr lang="en-US" dirty="0" smtClean="0"/>
              <a:t>Reduce by lot to 30 then 9, then elect 40</a:t>
            </a:r>
          </a:p>
          <a:p>
            <a:r>
              <a:rPr lang="en-US" dirty="0" smtClean="0"/>
              <a:t>Reduce by lot to 12, then elect 25</a:t>
            </a:r>
          </a:p>
          <a:p>
            <a:r>
              <a:rPr lang="en-US" dirty="0" smtClean="0"/>
              <a:t>Reduce by lot to 9, then elect 45</a:t>
            </a:r>
          </a:p>
          <a:p>
            <a:r>
              <a:rPr lang="en-US" dirty="0" smtClean="0"/>
              <a:t>Reduce by lot to 11, then elect 41</a:t>
            </a:r>
          </a:p>
          <a:p>
            <a:r>
              <a:rPr lang="en-US" dirty="0" smtClean="0"/>
              <a:t>These 41 elect Doge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9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Electing the Doge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still only a </a:t>
            </a:r>
            <a:r>
              <a:rPr lang="en-US" b="1" i="1" dirty="0" smtClean="0"/>
              <a:t>simplified</a:t>
            </a:r>
            <a:r>
              <a:rPr lang="en-US" dirty="0" smtClean="0"/>
              <a:t> description</a:t>
            </a:r>
          </a:p>
          <a:p>
            <a:pPr lvl="1"/>
            <a:r>
              <a:rPr lang="en-US" dirty="0" smtClean="0"/>
              <a:t>Only one person from each family allowed to be selected in each lottery</a:t>
            </a:r>
          </a:p>
          <a:p>
            <a:pPr lvl="1"/>
            <a:r>
              <a:rPr lang="en-US" dirty="0" smtClean="0"/>
              <a:t>None of the electoral colleges of size 9, 11 or 12 were allowed to be members of final 41</a:t>
            </a:r>
          </a:p>
          <a:p>
            <a:pPr lvl="1"/>
            <a:r>
              <a:rPr lang="en-US" dirty="0" smtClean="0"/>
              <a:t>Enlarging electoral college used an “approval” like rule, each voter nominates a candidate, they need to receive a threshold of approvals</a:t>
            </a:r>
          </a:p>
          <a:p>
            <a:pPr lvl="1"/>
            <a:r>
              <a:rPr lang="en-US" dirty="0" smtClean="0"/>
              <a:t>… 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10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Electing the Doge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interesting features</a:t>
            </a:r>
          </a:p>
          <a:p>
            <a:pPr lvl="1"/>
            <a:r>
              <a:rPr lang="en-US" dirty="0" smtClean="0"/>
              <a:t>Lottery to eliminate some voters</a:t>
            </a:r>
          </a:p>
          <a:p>
            <a:pPr lvl="1"/>
            <a:r>
              <a:rPr lang="en-US" dirty="0" smtClean="0"/>
              <a:t>Voters vote not on the Doge but on themselves and who goes through to next round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11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Electing the Doge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interesting features</a:t>
            </a:r>
          </a:p>
          <a:p>
            <a:pPr lvl="1"/>
            <a:r>
              <a:rPr lang="en-US" dirty="0" smtClean="0"/>
              <a:t>Lottery to eliminate some voters (THIS TALK)</a:t>
            </a:r>
          </a:p>
          <a:p>
            <a:pPr lvl="1"/>
            <a:r>
              <a:rPr lang="en-US" dirty="0" smtClean="0"/>
              <a:t>Voters vote not on the Doge but on themselves and who goes through to next round (FUTURE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12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Electing the Doge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LotThenX</a:t>
            </a:r>
            <a:endParaRPr lang="en-US" dirty="0" smtClean="0"/>
          </a:p>
          <a:p>
            <a:pPr lvl="1"/>
            <a:r>
              <a:rPr lang="en-US" dirty="0" smtClean="0"/>
              <a:t>Run a lottery to pick a subset of </a:t>
            </a:r>
            <a:r>
              <a:rPr lang="en-US" dirty="0" err="1" smtClean="0"/>
              <a:t>k</a:t>
            </a:r>
            <a:r>
              <a:rPr lang="en-US" dirty="0" smtClean="0"/>
              <a:t> voters</a:t>
            </a:r>
          </a:p>
          <a:p>
            <a:pPr lvl="1"/>
            <a:r>
              <a:rPr lang="en-US" dirty="0" smtClean="0"/>
              <a:t>Then run voting rule X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Doge election used several rounds of </a:t>
            </a:r>
            <a:r>
              <a:rPr lang="en-US" dirty="0" err="1" smtClean="0"/>
              <a:t>LotThenApproval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13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based voting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based voting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Many other Italian cities</a:t>
            </a:r>
          </a:p>
          <a:p>
            <a:r>
              <a:rPr lang="en-US" altLang="zh-CN" dirty="0" smtClean="0"/>
              <a:t>Election of Archbishop of Novgorod</a:t>
            </a:r>
          </a:p>
          <a:p>
            <a:pPr lvl="1"/>
            <a:r>
              <a:rPr lang="en-US" altLang="zh-CN" dirty="0" smtClean="0"/>
              <a:t>One of oldest offices in Russian Orthodox Church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14</a:t>
            </a:fld>
            <a:endParaRPr lang="en-GB" altLang="zh-CN"/>
          </a:p>
        </p:txBody>
      </p:sp>
      <p:pic>
        <p:nvPicPr>
          <p:cNvPr id="5" name="Picture 4" descr="Feofan_Prokopovi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752600"/>
            <a:ext cx="4419600" cy="535934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based voting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Many other Italian cities</a:t>
            </a:r>
          </a:p>
          <a:p>
            <a:r>
              <a:rPr lang="en-US" altLang="zh-CN" dirty="0" smtClean="0"/>
              <a:t>Election of Archbishop of Novgorod</a:t>
            </a:r>
          </a:p>
          <a:p>
            <a:pPr lvl="1"/>
            <a:r>
              <a:rPr lang="en-US" altLang="zh-CN" dirty="0" smtClean="0"/>
              <a:t>One of oldest offices in Russian Orthodox Church</a:t>
            </a:r>
          </a:p>
          <a:p>
            <a:r>
              <a:rPr lang="en-US" altLang="zh-CN" dirty="0" smtClean="0"/>
              <a:t>City-state of Athens</a:t>
            </a:r>
            <a:endParaRPr lang="zh-CN" altLang="en-US" dirty="0" smtClean="0">
              <a:solidFill>
                <a:srgbClr val="3333FF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15</a:t>
            </a:fld>
            <a:endParaRPr lang="en-GB" altLang="zh-CN"/>
          </a:p>
        </p:txBody>
      </p:sp>
      <p:pic>
        <p:nvPicPr>
          <p:cNvPr id="5" name="Picture 4" descr="Feofan_Prokopovi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752600"/>
            <a:ext cx="4419600" cy="535934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based voting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use today</a:t>
            </a:r>
          </a:p>
          <a:p>
            <a:r>
              <a:rPr lang="en-US" dirty="0" smtClean="0"/>
              <a:t>Election of the Chair of the Internet Engineering Task Force</a:t>
            </a:r>
          </a:p>
          <a:p>
            <a:pPr lvl="1"/>
            <a:r>
              <a:rPr lang="en-US" dirty="0" smtClean="0"/>
              <a:t>Standards committee for TCP/IP and other internet protocols</a:t>
            </a:r>
          </a:p>
          <a:p>
            <a:pPr lvl="1"/>
            <a:r>
              <a:rPr lang="en-US" dirty="0" smtClean="0"/>
              <a:t>Random subset of 10 of the 100+ electorate chose the chair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Russ </a:t>
            </a:r>
            <a:r>
              <a:rPr lang="en-US" dirty="0" err="1" smtClean="0"/>
              <a:t>Housley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16</a:t>
            </a:fld>
            <a:endParaRPr lang="en-GB" altLang="zh-CN"/>
          </a:p>
        </p:txBody>
      </p:sp>
      <p:pic>
        <p:nvPicPr>
          <p:cNvPr id="8" name="Picture 7" descr="russ-housl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828800"/>
            <a:ext cx="1905000" cy="2540000"/>
          </a:xfrm>
          <a:prstGeom prst="rect">
            <a:avLst/>
          </a:prstGeom>
        </p:spPr>
      </p:pic>
      <p:pic>
        <p:nvPicPr>
          <p:cNvPr id="10" name="Picture 9" descr="Internet-Engineering-Task-Forc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5410200"/>
            <a:ext cx="3643313" cy="193426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Lottery used to select Citizen’s Assembly that voted on electoral reform in BC (2004)</a:t>
            </a:r>
          </a:p>
          <a:p>
            <a:pPr lvl="1"/>
            <a:r>
              <a:rPr lang="en-US" dirty="0" smtClean="0"/>
              <a:t>For the curious, they decided on STV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17</a:t>
            </a:fld>
            <a:endParaRPr lang="en-GB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based voting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3238" y="1812925"/>
            <a:ext cx="9037637" cy="59594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Lottery used to select Citizen’s Assembly that voted on electoral reform in BC (2004)</a:t>
            </a:r>
          </a:p>
          <a:p>
            <a:pPr lvl="1"/>
            <a:r>
              <a:rPr lang="en-US" dirty="0" smtClean="0"/>
              <a:t>For the curious, they decided on STV</a:t>
            </a:r>
          </a:p>
          <a:p>
            <a:r>
              <a:rPr lang="en-US" dirty="0" smtClean="0"/>
              <a:t>Lottery used to select Citizen’s Assembly that voted on electoral reform in ON (2006)</a:t>
            </a:r>
          </a:p>
          <a:p>
            <a:pPr lvl="1"/>
            <a:r>
              <a:rPr lang="en-US" dirty="0" smtClean="0"/>
              <a:t>For the curious, proportional system they recommended rejected by voters of 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18</a:t>
            </a:fld>
            <a:endParaRPr lang="en-GB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based voting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676400"/>
            <a:ext cx="9037637" cy="5116513"/>
          </a:xfrm>
        </p:spPr>
        <p:txBody>
          <a:bodyPr/>
          <a:lstStyle/>
          <a:p>
            <a:r>
              <a:rPr lang="en-US" altLang="zh-CN" dirty="0" smtClean="0"/>
              <a:t>We study the impact of </a:t>
            </a:r>
            <a:r>
              <a:rPr lang="en-US" altLang="zh-CN" dirty="0"/>
              <a:t>a randomized pre-round to eliminate some </a:t>
            </a:r>
            <a:r>
              <a:rPr lang="en-US" altLang="zh-CN" i="1" dirty="0" smtClean="0"/>
              <a:t>voters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1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Executive summary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068286" y="3200400"/>
            <a:ext cx="5638800" cy="394716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10694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Spanish savings banks</a:t>
            </a:r>
          </a:p>
          <a:p>
            <a:pPr lvl="1"/>
            <a:r>
              <a:rPr lang="en-US" dirty="0" smtClean="0"/>
              <a:t>To elect committee that represents account holders</a:t>
            </a:r>
          </a:p>
          <a:p>
            <a:r>
              <a:rPr lang="en-US" dirty="0" smtClean="0"/>
              <a:t>Proposed to reform the British House of Lords,  and US House of Representatives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19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 based voting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lotteries?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Arguments for:</a:t>
            </a:r>
          </a:p>
          <a:p>
            <a:pPr lvl="1"/>
            <a:r>
              <a:rPr lang="en-US" dirty="0" smtClean="0"/>
              <a:t>Representative</a:t>
            </a:r>
          </a:p>
          <a:p>
            <a:pPr lvl="1"/>
            <a:r>
              <a:rPr lang="en-US" dirty="0" smtClean="0"/>
              <a:t>Egalitarian</a:t>
            </a:r>
          </a:p>
          <a:p>
            <a:pPr lvl="1"/>
            <a:r>
              <a:rPr lang="en-US" dirty="0" smtClean="0"/>
              <a:t>Less corruptible</a:t>
            </a:r>
          </a:p>
          <a:p>
            <a:pPr lvl="1"/>
            <a:r>
              <a:rPr lang="en-US" dirty="0" smtClean="0"/>
              <a:t>Power to ordinary people</a:t>
            </a:r>
          </a:p>
          <a:p>
            <a:pPr lvl="1"/>
            <a:r>
              <a:rPr lang="en-US" dirty="0" smtClean="0"/>
              <a:t>No voter fatigue</a:t>
            </a:r>
          </a:p>
          <a:p>
            <a:pPr lvl="1"/>
            <a:r>
              <a:rPr lang="en-US" dirty="0" smtClean="0"/>
              <a:t>No political parties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20</a:t>
            </a:fld>
            <a:endParaRPr lang="en-GB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lotteries?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Arguments for:</a:t>
            </a:r>
          </a:p>
          <a:p>
            <a:pPr lvl="1"/>
            <a:r>
              <a:rPr lang="en-US" dirty="0" smtClean="0"/>
              <a:t>Representative</a:t>
            </a:r>
          </a:p>
          <a:p>
            <a:pPr lvl="1"/>
            <a:r>
              <a:rPr lang="en-US" dirty="0" smtClean="0"/>
              <a:t>Egalitarian</a:t>
            </a:r>
          </a:p>
          <a:p>
            <a:pPr lvl="1"/>
            <a:r>
              <a:rPr lang="en-US" dirty="0" smtClean="0"/>
              <a:t>Less corruptible</a:t>
            </a:r>
          </a:p>
          <a:p>
            <a:pPr lvl="1"/>
            <a:r>
              <a:rPr lang="en-US" dirty="0" smtClean="0"/>
              <a:t>Power to ordinary people</a:t>
            </a:r>
          </a:p>
          <a:p>
            <a:pPr lvl="1"/>
            <a:r>
              <a:rPr lang="en-US" dirty="0" smtClean="0"/>
              <a:t>No voter fatigue</a:t>
            </a:r>
          </a:p>
          <a:p>
            <a:pPr lvl="1"/>
            <a:r>
              <a:rPr lang="en-US" dirty="0" smtClean="0"/>
              <a:t>No political parties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Arguments against:</a:t>
            </a:r>
          </a:p>
          <a:p>
            <a:pPr lvl="1"/>
            <a:r>
              <a:rPr lang="en-US" dirty="0" smtClean="0"/>
              <a:t>Can select unqualified people</a:t>
            </a:r>
          </a:p>
          <a:p>
            <a:pPr lvl="1"/>
            <a:r>
              <a:rPr lang="en-US" dirty="0" smtClean="0"/>
              <a:t>Can select people holding minority views</a:t>
            </a:r>
          </a:p>
          <a:p>
            <a:pPr lvl="1"/>
            <a:r>
              <a:rPr lang="en-US" dirty="0" smtClean="0"/>
              <a:t>Accountability</a:t>
            </a:r>
          </a:p>
          <a:p>
            <a:pPr lvl="1"/>
            <a:r>
              <a:rPr lang="en-US" dirty="0" smtClean="0"/>
              <a:t>Verification of randomness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21</a:t>
            </a:fld>
            <a:endParaRPr lang="en-GB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Does using a lottery provide some shield against manipulation?</a:t>
            </a:r>
          </a:p>
          <a:p>
            <a:pPr lvl="1"/>
            <a:r>
              <a:rPr lang="en-US" dirty="0" smtClean="0"/>
              <a:t>If it makes it (computationally) hard to predict who wins, perhaps we’ll have no alternative but to vote truthfully</a:t>
            </a:r>
            <a:endParaRPr lang="en-US" dirty="0"/>
          </a:p>
        </p:txBody>
      </p:sp>
      <p:pic>
        <p:nvPicPr>
          <p:cNvPr id="6" name="Content Placeholder 5" descr="black_knight_shield_sword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5605" r="-5605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22</a:t>
            </a:fld>
            <a:endParaRPr lang="en-GB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LotThenX</a:t>
            </a:r>
            <a:r>
              <a:rPr lang="en-US" dirty="0" smtClean="0"/>
              <a:t> is a randomized voting rule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Gibbard</a:t>
            </a:r>
            <a:r>
              <a:rPr lang="en-US" dirty="0" smtClean="0"/>
              <a:t> 77] proved that with 3+ candidates, a randomized voting rule that </a:t>
            </a:r>
            <a:r>
              <a:rPr lang="en-US" dirty="0" err="1" smtClean="0"/>
              <a:t>satisifes</a:t>
            </a:r>
            <a:r>
              <a:rPr lang="en-US" dirty="0" smtClean="0"/>
              <a:t> Pareto optimality is a random dictatorship</a:t>
            </a:r>
          </a:p>
          <a:p>
            <a:pPr lvl="1"/>
            <a:r>
              <a:rPr lang="en-US" dirty="0" err="1" smtClean="0"/>
              <a:t>LotThenX</a:t>
            </a:r>
            <a:r>
              <a:rPr lang="en-US" dirty="0" smtClean="0"/>
              <a:t> if </a:t>
            </a:r>
            <a:r>
              <a:rPr lang="en-US" dirty="0" err="1" smtClean="0"/>
              <a:t>k</a:t>
            </a:r>
            <a:r>
              <a:rPr lang="en-US" dirty="0" smtClean="0"/>
              <a:t>=1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23</a:t>
            </a:fld>
            <a:endParaRPr lang="en-GB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LotThenX</a:t>
            </a:r>
            <a:r>
              <a:rPr lang="en-US" dirty="0" smtClean="0"/>
              <a:t> is a randomized voting rule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Gibbard</a:t>
            </a:r>
            <a:r>
              <a:rPr lang="en-US" dirty="0" smtClean="0"/>
              <a:t> 77] proved that with 3+ candidates, a randomized voting rule that </a:t>
            </a:r>
            <a:r>
              <a:rPr lang="en-US" dirty="0" err="1" smtClean="0"/>
              <a:t>satisifes</a:t>
            </a:r>
            <a:r>
              <a:rPr lang="en-US" dirty="0" smtClean="0"/>
              <a:t> Pareto optimality is a random dictatorship</a:t>
            </a:r>
          </a:p>
          <a:p>
            <a:pPr lvl="1"/>
            <a:r>
              <a:rPr lang="en-US" dirty="0" err="1" smtClean="0"/>
              <a:t>LotThenX</a:t>
            </a:r>
            <a:r>
              <a:rPr lang="en-US" dirty="0" smtClean="0"/>
              <a:t> if </a:t>
            </a:r>
            <a:r>
              <a:rPr lang="en-US" dirty="0" err="1" smtClean="0"/>
              <a:t>k</a:t>
            </a:r>
            <a:r>
              <a:rPr lang="en-US" smtClean="0"/>
              <a:t>=1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Universal “tweaks”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Conitzer</a:t>
            </a:r>
            <a:r>
              <a:rPr lang="en-US" dirty="0" smtClean="0"/>
              <a:t> </a:t>
            </a:r>
            <a:r>
              <a:rPr lang="en-US" dirty="0" err="1" smtClean="0"/>
              <a:t>Sandholm</a:t>
            </a:r>
            <a:r>
              <a:rPr lang="en-US" dirty="0" smtClean="0"/>
              <a:t> 03, </a:t>
            </a:r>
            <a:r>
              <a:rPr lang="en-US" dirty="0" err="1" smtClean="0"/>
              <a:t>Elkind</a:t>
            </a:r>
            <a:r>
              <a:rPr lang="en-US" dirty="0" smtClean="0"/>
              <a:t> </a:t>
            </a:r>
            <a:r>
              <a:rPr lang="en-US" dirty="0" err="1" smtClean="0"/>
              <a:t>Lipmaa</a:t>
            </a:r>
            <a:r>
              <a:rPr lang="en-US" dirty="0" smtClean="0"/>
              <a:t> 05] added pre-round where some candidates (not voters) are eliminated</a:t>
            </a:r>
          </a:p>
          <a:p>
            <a:pPr lvl="1"/>
            <a:r>
              <a:rPr lang="en-US" dirty="0" smtClean="0"/>
              <a:t>Often makes manipulations NP-hard to find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24</a:t>
            </a:fld>
            <a:endParaRPr lang="en-GB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503238" y="1812925"/>
            <a:ext cx="9037637" cy="5730875"/>
          </a:xfrm>
          <a:blipFill rotWithShape="1">
            <a:blip r:embed="rId2"/>
            <a:stretch>
              <a:fillRect l="-1080" t="-1169" r="-1619"/>
            </a:stretch>
          </a:blipFill>
        </p:spPr>
        <p:txBody>
          <a:bodyPr/>
          <a:lstStyle/>
          <a:p>
            <a:pPr>
              <a:buNone/>
            </a:pPr>
            <a:endParaRPr lang="zh-CN" altLang="en-US" dirty="0">
              <a:noFill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25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Axiomatic properties</a:t>
            </a:r>
            <a:endParaRPr lang="zh-CN" alt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H="1">
            <a:off x="6850743" y="4205514"/>
            <a:ext cx="152400" cy="457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028410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9326562" cy="62484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A800"/>
                </a:solidFill>
              </a:rPr>
              <a:t>EVALUATION</a:t>
            </a:r>
            <a:r>
              <a:rPr lang="en-US" altLang="zh-CN" dirty="0" smtClean="0"/>
              <a:t>: can a given candidate win </a:t>
            </a:r>
            <a:r>
              <a:rPr lang="en-US" altLang="zh-CN" dirty="0"/>
              <a:t>with a </a:t>
            </a:r>
            <a:r>
              <a:rPr lang="en-US" altLang="zh-CN" dirty="0" smtClean="0"/>
              <a:t>probability strictly </a:t>
            </a:r>
            <a:r>
              <a:rPr lang="en-US" altLang="zh-CN" dirty="0"/>
              <a:t>larger than 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altLang="zh-CN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Is the probability greater than 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 that we land a world in which the lottery selects voters who then elect this candidate?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26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-76200"/>
            <a:ext cx="9037637" cy="1282700"/>
          </a:xfrm>
        </p:spPr>
        <p:txBody>
          <a:bodyPr/>
          <a:lstStyle/>
          <a:p>
            <a:r>
              <a:rPr lang="en-US" altLang="zh-CN" dirty="0" smtClean="0"/>
              <a:t>Winner determination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87340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9326562" cy="62484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A800"/>
                </a:solidFill>
              </a:rPr>
              <a:t>EVALUATION</a:t>
            </a:r>
            <a:r>
              <a:rPr lang="en-US" altLang="zh-CN" dirty="0" smtClean="0"/>
              <a:t>: can a given candidate win </a:t>
            </a:r>
            <a:r>
              <a:rPr lang="en-US" altLang="zh-CN" dirty="0"/>
              <a:t>with a </a:t>
            </a:r>
            <a:r>
              <a:rPr lang="en-US" altLang="zh-CN" dirty="0" smtClean="0"/>
              <a:t>probability strictly </a:t>
            </a:r>
            <a:r>
              <a:rPr lang="en-US" altLang="zh-CN" dirty="0"/>
              <a:t>larger than 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altLang="zh-CN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NB actually computing the winner in any of these worlds is polynomial (supposing X is polynomial itself)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27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-76200"/>
            <a:ext cx="9037637" cy="1282700"/>
          </a:xfrm>
        </p:spPr>
        <p:txBody>
          <a:bodyPr/>
          <a:lstStyle/>
          <a:p>
            <a:r>
              <a:rPr lang="en-US" altLang="zh-CN" dirty="0" smtClean="0"/>
              <a:t>Winner determination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87340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9326562" cy="62484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A800"/>
                </a:solidFill>
              </a:rPr>
              <a:t>EVALUATION</a:t>
            </a:r>
            <a:r>
              <a:rPr lang="en-US" altLang="zh-CN" dirty="0" smtClean="0"/>
              <a:t>: can a given candidate win </a:t>
            </a:r>
            <a:r>
              <a:rPr lang="en-US" altLang="zh-CN" dirty="0"/>
              <a:t>with a </a:t>
            </a:r>
            <a:r>
              <a:rPr lang="en-US" altLang="zh-CN" dirty="0" smtClean="0"/>
              <a:t>probability strictly </a:t>
            </a:r>
            <a:r>
              <a:rPr lang="en-US" altLang="zh-CN" dirty="0"/>
              <a:t>larger than 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altLang="zh-CN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dirty="0" smtClean="0"/>
              <a:t> </a:t>
            </a:r>
          </a:p>
          <a:p>
            <a:pPr marL="495300" lvl="1" indent="0">
              <a:buNone/>
            </a:pPr>
            <a:r>
              <a:rPr lang="en-US" altLang="zh-CN" dirty="0" smtClean="0"/>
              <a:t>EVALUATION for </a:t>
            </a:r>
            <a:r>
              <a:rPr lang="en-US" altLang="zh-CN" dirty="0" err="1" smtClean="0"/>
              <a:t>LotThenBorda</a:t>
            </a:r>
            <a:r>
              <a:rPr lang="en-US" altLang="zh-CN" dirty="0" smtClean="0"/>
              <a:t> is NP-hard</a:t>
            </a:r>
          </a:p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dirty="0" smtClean="0"/>
              <a:t> Computing the probability for a given candidate to win under </a:t>
            </a:r>
            <a:r>
              <a:rPr lang="en-US" altLang="zh-CN" dirty="0" err="1" smtClean="0"/>
              <a:t>LotThenBorda</a:t>
            </a:r>
            <a:r>
              <a:rPr lang="en-US" altLang="zh-CN" dirty="0" smtClean="0"/>
              <a:t> is #P-complete</a:t>
            </a:r>
            <a:endParaRPr lang="zh-CN" altLang="en-US" smtClean="0"/>
          </a:p>
          <a:p>
            <a:pPr>
              <a:buNone/>
            </a:pP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28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-76200"/>
            <a:ext cx="9037637" cy="1282700"/>
          </a:xfrm>
        </p:spPr>
        <p:txBody>
          <a:bodyPr/>
          <a:lstStyle/>
          <a:p>
            <a:r>
              <a:rPr lang="en-US" altLang="zh-CN" dirty="0" smtClean="0"/>
              <a:t>Winner determination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87340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250px-Leonardo_Loredano.jpg"/>
          <p:cNvPicPr>
            <a:picLocks noGrp="1" noChangeAspect="1"/>
          </p:cNvPicPr>
          <p:nvPr>
            <p:ph idx="1"/>
          </p:nvPr>
        </p:nvPicPr>
        <p:blipFill>
          <a:blip r:embed="rId2"/>
          <a:srcRect l="-71173" r="-71173"/>
          <a:stretch>
            <a:fillRect/>
          </a:stretch>
        </p:blipFill>
        <p:spPr>
          <a:xfrm>
            <a:off x="2133600" y="1752600"/>
            <a:ext cx="9037637" cy="5116513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2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Electing the Doge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048000"/>
            <a:ext cx="2819400" cy="1824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Leonardo </a:t>
            </a:r>
            <a:r>
              <a:rPr lang="en-US" dirty="0" err="1" smtClean="0">
                <a:solidFill>
                  <a:schemeClr val="tx1"/>
                </a:solidFill>
              </a:rPr>
              <a:t>Loredan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Doge 1501-1521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9448800" cy="62484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A800"/>
                </a:solidFill>
              </a:rPr>
              <a:t>EVALUATION</a:t>
            </a:r>
            <a:r>
              <a:rPr lang="en-US" altLang="zh-CN" dirty="0" smtClean="0"/>
              <a:t>: can a given candidate win </a:t>
            </a:r>
            <a:r>
              <a:rPr lang="en-US" altLang="zh-CN" dirty="0"/>
              <a:t>with a </a:t>
            </a:r>
            <a:r>
              <a:rPr lang="en-US" altLang="zh-CN" dirty="0" smtClean="0"/>
              <a:t>probability strictly </a:t>
            </a:r>
            <a:r>
              <a:rPr lang="en-US" altLang="zh-CN" dirty="0"/>
              <a:t>larger than 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altLang="zh-CN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dirty="0" smtClean="0"/>
              <a:t> </a:t>
            </a:r>
          </a:p>
          <a:p>
            <a:pPr marL="495300" lvl="1" indent="0">
              <a:buNone/>
            </a:pPr>
            <a:r>
              <a:rPr lang="en-US" altLang="zh-CN" dirty="0" smtClean="0"/>
              <a:t>EVALUATION for </a:t>
            </a:r>
            <a:r>
              <a:rPr lang="en-US" altLang="zh-CN" dirty="0" err="1" smtClean="0"/>
              <a:t>LotThenCopeland</a:t>
            </a:r>
            <a:r>
              <a:rPr lang="en-US" altLang="zh-CN" dirty="0" smtClean="0"/>
              <a:t> is NP-hard</a:t>
            </a:r>
          </a:p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dirty="0" smtClean="0"/>
              <a:t> </a:t>
            </a:r>
          </a:p>
          <a:p>
            <a:pPr marL="368300" lvl="1" indent="-368300">
              <a:spcBef>
                <a:spcPts val="900"/>
              </a:spcBef>
              <a:buNone/>
            </a:pPr>
            <a:r>
              <a:rPr lang="en-US" altLang="zh-CN" dirty="0" smtClean="0"/>
              <a:t>	EVALUATION for </a:t>
            </a:r>
            <a:r>
              <a:rPr lang="en-US" altLang="zh-CN" dirty="0" err="1" smtClean="0"/>
              <a:t>LotThenMaximin</a:t>
            </a:r>
            <a:r>
              <a:rPr lang="en-US" altLang="zh-CN" dirty="0" smtClean="0"/>
              <a:t> is NP-hard</a:t>
            </a:r>
          </a:p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dirty="0" smtClean="0"/>
              <a:t> </a:t>
            </a:r>
          </a:p>
          <a:p>
            <a:pPr marL="368300" lvl="1" indent="-368300">
              <a:spcBef>
                <a:spcPts val="900"/>
              </a:spcBef>
              <a:buNone/>
            </a:pPr>
            <a:r>
              <a:rPr lang="en-US" altLang="zh-CN" dirty="0" smtClean="0"/>
              <a:t>	EVALUATION for </a:t>
            </a:r>
            <a:r>
              <a:rPr lang="en-US" altLang="zh-CN" dirty="0" err="1" smtClean="0"/>
              <a:t>LotThenRankedPairs</a:t>
            </a:r>
            <a:r>
              <a:rPr lang="en-US" altLang="zh-CN" dirty="0" smtClean="0"/>
              <a:t> is NP-hard</a:t>
            </a:r>
          </a:p>
          <a:p>
            <a:pPr marL="368300" lvl="1" indent="-368300">
              <a:spcBef>
                <a:spcPts val="900"/>
              </a:spcBef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29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-76200"/>
            <a:ext cx="9037637" cy="1282700"/>
          </a:xfrm>
        </p:spPr>
        <p:txBody>
          <a:bodyPr/>
          <a:lstStyle/>
          <a:p>
            <a:r>
              <a:rPr lang="en-US" altLang="zh-CN" dirty="0" smtClean="0"/>
              <a:t>Winner determination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87340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Copeland</a:t>
            </a:r>
          </a:p>
          <a:p>
            <a:pPr lvl="1"/>
            <a:r>
              <a:rPr lang="en-US" dirty="0" smtClean="0"/>
              <a:t>Each candidate gets 1 point every time they </a:t>
            </a:r>
            <a:r>
              <a:rPr lang="en-US" dirty="0" err="1" smtClean="0"/>
              <a:t>pairwise</a:t>
            </a:r>
            <a:r>
              <a:rPr lang="en-US" dirty="0" smtClean="0"/>
              <a:t> beat another candidate, highest scoring candidate wins</a:t>
            </a:r>
          </a:p>
          <a:p>
            <a:r>
              <a:rPr lang="en-US" dirty="0" err="1" smtClean="0"/>
              <a:t>Maximin</a:t>
            </a:r>
            <a:endParaRPr lang="en-US" dirty="0" smtClean="0"/>
          </a:p>
          <a:p>
            <a:pPr lvl="1"/>
            <a:r>
              <a:rPr lang="en-US" dirty="0" smtClean="0"/>
              <a:t>Score in any </a:t>
            </a:r>
            <a:r>
              <a:rPr lang="en-US" dirty="0" err="1" smtClean="0"/>
              <a:t>pairwise</a:t>
            </a:r>
            <a:r>
              <a:rPr lang="en-US" dirty="0" smtClean="0"/>
              <a:t> election is #votes for - #votes against, candidate’s overall score is smallest such score, winner is candidate with highest overall score</a:t>
            </a:r>
          </a:p>
          <a:p>
            <a:r>
              <a:rPr lang="en-US" dirty="0" smtClean="0"/>
              <a:t>Ranked Pairs</a:t>
            </a:r>
          </a:p>
          <a:p>
            <a:pPr lvl="1"/>
            <a:r>
              <a:rPr lang="en-US" dirty="0" smtClean="0"/>
              <a:t>Take each unordered pair in turn, order according to </a:t>
            </a:r>
            <a:r>
              <a:rPr lang="en-US" dirty="0" err="1" smtClean="0"/>
              <a:t>pairwise</a:t>
            </a:r>
            <a:r>
              <a:rPr lang="en-US" dirty="0" smtClean="0"/>
              <a:t> election between them unless this violates transitivity. Top of this ordering is winner.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30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9326562" cy="62484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/>
              <a:t>EVALUATION for </a:t>
            </a:r>
            <a:r>
              <a:rPr lang="en-US" altLang="zh-CN" dirty="0" err="1" smtClean="0"/>
              <a:t>LotThenCup</a:t>
            </a:r>
            <a:r>
              <a:rPr lang="en-US" altLang="zh-CN" dirty="0" smtClean="0"/>
              <a:t> </a:t>
            </a:r>
            <a:r>
              <a:rPr lang="en-US" altLang="zh-CN" dirty="0"/>
              <a:t>is NP-hard </a:t>
            </a:r>
            <a:r>
              <a:rPr lang="en-US" altLang="zh-CN" dirty="0" smtClean="0"/>
              <a:t>when votes </a:t>
            </a:r>
            <a:r>
              <a:rPr lang="en-US" altLang="zh-CN" dirty="0"/>
              <a:t>are weighted and there are</a:t>
            </a:r>
            <a:r>
              <a:rPr lang="en-US" altLang="zh-CN" dirty="0" smtClean="0"/>
              <a:t> 3 or </a:t>
            </a:r>
            <a:r>
              <a:rPr lang="en-US" altLang="zh-CN" dirty="0"/>
              <a:t>more </a:t>
            </a:r>
            <a:r>
              <a:rPr lang="en-US" altLang="zh-CN" dirty="0" smtClean="0"/>
              <a:t>candidates</a:t>
            </a:r>
          </a:p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dirty="0" smtClean="0"/>
              <a:t> </a:t>
            </a:r>
            <a:r>
              <a:rPr lang="en-US" altLang="zh-CN" dirty="0" smtClean="0">
                <a:latin typeface="+mj-lt"/>
              </a:rPr>
              <a:t>EVALUATION </a:t>
            </a:r>
            <a:r>
              <a:rPr lang="en-US" altLang="zh-CN" dirty="0">
                <a:latin typeface="+mj-lt"/>
              </a:rPr>
              <a:t>for </a:t>
            </a:r>
            <a:r>
              <a:rPr lang="en-US" altLang="zh-CN" dirty="0" err="1">
                <a:latin typeface="+mj-lt"/>
              </a:rPr>
              <a:t>LotThenApproval</a:t>
            </a:r>
            <a:r>
              <a:rPr lang="en-US" altLang="zh-CN" dirty="0">
                <a:latin typeface="+mj-lt"/>
              </a:rPr>
              <a:t> </a:t>
            </a:r>
            <a:r>
              <a:rPr lang="en-US" altLang="zh-CN" dirty="0" smtClean="0">
                <a:latin typeface="+mj-lt"/>
              </a:rPr>
              <a:t>is not in P (supposing </a:t>
            </a:r>
            <a:r>
              <a:rPr lang="en-US" altLang="zh-CN" dirty="0" smtClean="0"/>
              <a:t>P≠</a:t>
            </a:r>
            <a:r>
              <a:rPr lang="en-US" altLang="zh-CN" dirty="0" smtClean="0">
                <a:latin typeface="+mj-lt"/>
              </a:rPr>
              <a:t>NP) for weighted votes and 2 or more candidates</a:t>
            </a:r>
          </a:p>
          <a:p>
            <a:pPr lvl="1"/>
            <a:r>
              <a:rPr lang="en-US" altLang="zh-CN" dirty="0" smtClean="0"/>
              <a:t>Polynomial-time Turing reduction of SUBSET-SUM to EVALUATION for </a:t>
            </a:r>
            <a:r>
              <a:rPr lang="en-US" altLang="zh-CN" dirty="0" err="1" smtClean="0"/>
              <a:t>LotThenApproval</a:t>
            </a:r>
            <a:endParaRPr lang="zh-CN" altLang="en-US" dirty="0">
              <a:latin typeface="+mj-lt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31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-76200"/>
            <a:ext cx="9037637" cy="1282700"/>
          </a:xfrm>
        </p:spPr>
        <p:txBody>
          <a:bodyPr/>
          <a:lstStyle/>
          <a:p>
            <a:r>
              <a:rPr lang="en-AU" altLang="zh-CN" dirty="0" smtClean="0"/>
              <a:t>Small elections?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873402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9326562" cy="62484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/>
              <a:t>EVALUATION for </a:t>
            </a:r>
            <a:r>
              <a:rPr lang="en-US" altLang="zh-CN" dirty="0" err="1" smtClean="0"/>
              <a:t>LotThenCup</a:t>
            </a:r>
            <a:r>
              <a:rPr lang="en-US" altLang="zh-CN" dirty="0" smtClean="0"/>
              <a:t> </a:t>
            </a:r>
            <a:r>
              <a:rPr lang="en-US" altLang="zh-CN" dirty="0"/>
              <a:t>is NP-hard </a:t>
            </a:r>
            <a:r>
              <a:rPr lang="en-US" altLang="zh-CN" dirty="0" smtClean="0"/>
              <a:t>when votes </a:t>
            </a:r>
            <a:r>
              <a:rPr lang="en-US" altLang="zh-CN" dirty="0"/>
              <a:t>are weighted and there are</a:t>
            </a:r>
            <a:r>
              <a:rPr lang="en-US" altLang="zh-CN" dirty="0" smtClean="0"/>
              <a:t> 3 or </a:t>
            </a:r>
            <a:r>
              <a:rPr lang="en-US" altLang="zh-CN" dirty="0"/>
              <a:t>more </a:t>
            </a:r>
            <a:r>
              <a:rPr lang="en-US" altLang="zh-CN" dirty="0" smtClean="0"/>
              <a:t>candidates</a:t>
            </a:r>
          </a:p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dirty="0" smtClean="0"/>
              <a:t> </a:t>
            </a:r>
            <a:r>
              <a:rPr lang="en-US" altLang="zh-CN" dirty="0" smtClean="0">
                <a:latin typeface="+mj-lt"/>
              </a:rPr>
              <a:t>EVALUATION </a:t>
            </a:r>
            <a:r>
              <a:rPr lang="en-US" altLang="zh-CN" dirty="0">
                <a:latin typeface="+mj-lt"/>
              </a:rPr>
              <a:t>for </a:t>
            </a:r>
            <a:r>
              <a:rPr lang="en-US" altLang="zh-CN" dirty="0" err="1" smtClean="0">
                <a:latin typeface="+mj-lt"/>
              </a:rPr>
              <a:t>LotThenMajority</a:t>
            </a:r>
            <a:r>
              <a:rPr lang="en-US" altLang="zh-CN" dirty="0" smtClean="0">
                <a:latin typeface="+mj-lt"/>
              </a:rPr>
              <a:t>  is not in P (supposing </a:t>
            </a:r>
            <a:r>
              <a:rPr lang="en-US" altLang="zh-CN" dirty="0" smtClean="0"/>
              <a:t>P≠</a:t>
            </a:r>
            <a:r>
              <a:rPr lang="en-US" altLang="zh-CN" dirty="0" smtClean="0">
                <a:latin typeface="+mj-lt"/>
              </a:rPr>
              <a:t>NP) for weighted votes and 2 candidates</a:t>
            </a:r>
          </a:p>
          <a:p>
            <a:pPr lvl="1"/>
            <a:r>
              <a:rPr lang="en-US" altLang="zh-CN" dirty="0" smtClean="0"/>
              <a:t>Polynomial-time Turing reduction of SUBSET-SUM to EVALUATION for </a:t>
            </a:r>
            <a:r>
              <a:rPr lang="en-US" altLang="zh-CN" dirty="0" err="1" smtClean="0"/>
              <a:t>LotThenMajority</a:t>
            </a:r>
            <a:endParaRPr lang="zh-CN" altLang="en-US" dirty="0">
              <a:latin typeface="+mj-lt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32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-76200"/>
            <a:ext cx="9037637" cy="1282700"/>
          </a:xfrm>
        </p:spPr>
        <p:txBody>
          <a:bodyPr/>
          <a:lstStyle/>
          <a:p>
            <a:r>
              <a:rPr lang="en-AU" altLang="zh-CN" smtClean="0"/>
              <a:t>Small elections?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87340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Does it make sense to use a voting rule where EVALUATION is hard?</a:t>
            </a:r>
          </a:p>
          <a:p>
            <a:r>
              <a:rPr lang="en-US" altLang="zh-CN" dirty="0" smtClean="0"/>
              <a:t>May not be a big problem for the truthful voters</a:t>
            </a:r>
          </a:p>
          <a:p>
            <a:r>
              <a:rPr lang="en-US" altLang="zh-CN" dirty="0" smtClean="0"/>
              <a:t>Deciding the winner is in P</a:t>
            </a:r>
          </a:p>
          <a:p>
            <a:pPr lvl="1"/>
            <a:r>
              <a:rPr lang="en-US" altLang="zh-CN" dirty="0" smtClean="0"/>
              <a:t>Easier than </a:t>
            </a:r>
            <a:r>
              <a:rPr lang="en-US" altLang="zh-CN" dirty="0" err="1" smtClean="0"/>
              <a:t>Kemeny</a:t>
            </a:r>
            <a:r>
              <a:rPr lang="en-US" altLang="zh-CN" dirty="0" smtClean="0"/>
              <a:t>, Slater, and Dodgson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33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916810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Fixed</a:t>
            </a:r>
            <a:r>
              <a:rPr lang="en-US" dirty="0" smtClean="0"/>
              <a:t> manipulation</a:t>
            </a:r>
          </a:p>
          <a:p>
            <a:pPr lvl="1"/>
            <a:r>
              <a:rPr lang="en-US" dirty="0" smtClean="0"/>
              <a:t>Given other voters, </a:t>
            </a:r>
            <a:r>
              <a:rPr lang="en-US" dirty="0" err="1" smtClean="0"/>
              <a:t>favoured</a:t>
            </a:r>
            <a:r>
              <a:rPr lang="en-US" dirty="0" smtClean="0"/>
              <a:t> candidate and probability </a:t>
            </a:r>
            <a:r>
              <a:rPr lang="en-US" i="1" dirty="0" err="1" smtClean="0"/>
              <a:t>p</a:t>
            </a:r>
            <a:endParaRPr lang="en-US" dirty="0" smtClean="0"/>
          </a:p>
          <a:p>
            <a:pPr lvl="1"/>
            <a:r>
              <a:rPr lang="en-US" dirty="0" smtClean="0"/>
              <a:t>Can we cast fixed vote to make candidate win with probability &gt; 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 smtClean="0"/>
              <a:t>? </a:t>
            </a:r>
            <a:endParaRPr lang="en-US" dirty="0"/>
          </a:p>
        </p:txBody>
      </p:sp>
      <p:pic>
        <p:nvPicPr>
          <p:cNvPr id="8" name="Content Placeholder 7" descr="VoteEarly-VoteOften-postage-stamp-200x2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7574" b="-7574"/>
          <a:stretch>
            <a:fillRect/>
          </a:stretch>
        </p:blipFill>
        <p:spPr/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34</a:t>
            </a:fld>
            <a:endParaRPr lang="en-GB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Improving</a:t>
            </a:r>
            <a:r>
              <a:rPr lang="en-US" dirty="0" smtClean="0"/>
              <a:t> manipulation</a:t>
            </a:r>
          </a:p>
          <a:p>
            <a:pPr lvl="1"/>
            <a:r>
              <a:rPr lang="en-US" dirty="0" smtClean="0"/>
              <a:t>Given other voters, </a:t>
            </a:r>
            <a:r>
              <a:rPr lang="en-US" dirty="0" err="1" smtClean="0"/>
              <a:t>favoured</a:t>
            </a:r>
            <a:r>
              <a:rPr lang="en-US" dirty="0" smtClean="0"/>
              <a:t> candidate and truthful vote</a:t>
            </a:r>
          </a:p>
          <a:p>
            <a:pPr lvl="1"/>
            <a:r>
              <a:rPr lang="en-US" dirty="0" smtClean="0"/>
              <a:t>Can we cast fixed vote to make candidate win with greater probability? </a:t>
            </a:r>
            <a:endParaRPr lang="en-US" dirty="0"/>
          </a:p>
        </p:txBody>
      </p:sp>
      <p:pic>
        <p:nvPicPr>
          <p:cNvPr id="8" name="Content Placeholder 7" descr="VoteEarly-VoteOften-postage-stamp-200x2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7574" b="-7574"/>
          <a:stretch>
            <a:fillRect/>
          </a:stretch>
        </p:blipFill>
        <p:spPr/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35</a:t>
            </a:fld>
            <a:endParaRPr lang="en-GB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IMPROVING MANIPULATION is polynomial for </a:t>
            </a:r>
            <a:r>
              <a:rPr lang="en-US" altLang="zh-CN" dirty="0" err="1" smtClean="0"/>
              <a:t>LotThenPlurality</a:t>
            </a:r>
            <a:endParaRPr lang="en-US" altLang="zh-CN" dirty="0" smtClean="0"/>
          </a:p>
          <a:p>
            <a:pPr lvl="1"/>
            <a:r>
              <a:rPr lang="en-US" dirty="0" smtClean="0"/>
              <a:t>Vote for candidate!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36</a:t>
            </a:fld>
            <a:endParaRPr lang="en-GB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3238" y="1812925"/>
            <a:ext cx="9037637" cy="5654675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IMPROVING MANIPULATION is polynomial for </a:t>
            </a:r>
            <a:r>
              <a:rPr lang="en-US" altLang="zh-CN" dirty="0" err="1" smtClean="0"/>
              <a:t>LotThenPlurality</a:t>
            </a:r>
            <a:endParaRPr lang="en-US" altLang="zh-CN" dirty="0" smtClean="0"/>
          </a:p>
          <a:p>
            <a:pPr lvl="1"/>
            <a:r>
              <a:rPr lang="en-US" dirty="0" smtClean="0"/>
              <a:t>Vote for candidate!</a:t>
            </a:r>
          </a:p>
          <a:p>
            <a:r>
              <a:rPr lang="en-US" altLang="zh-CN" dirty="0" smtClean="0">
                <a:solidFill>
                  <a:srgbClr val="3333FF"/>
                </a:solidFill>
              </a:rPr>
              <a:t>Conjecture.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FIXED MANIPULATION is NP-hard for </a:t>
            </a:r>
            <a:r>
              <a:rPr lang="en-US" altLang="zh-CN" dirty="0" err="1" smtClean="0"/>
              <a:t>LotThenPlurality</a:t>
            </a:r>
            <a:endParaRPr lang="en-US" altLang="zh-CN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37</a:t>
            </a:fld>
            <a:endParaRPr lang="en-GB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FIXED and IMPROVING MANIPULATION is polynomial for </a:t>
            </a:r>
            <a:r>
              <a:rPr lang="en-US" altLang="zh-CN" dirty="0" err="1" smtClean="0"/>
              <a:t>LotThenX</a:t>
            </a:r>
            <a:r>
              <a:rPr lang="en-US" altLang="zh-CN" dirty="0" smtClean="0"/>
              <a:t> if X is anonymous, and #candidates and #manipulators are both bounded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38</a:t>
            </a:fld>
            <a:endParaRPr lang="en-GB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candidates/manipulators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250px-Leonardo_Loredano.jpg"/>
          <p:cNvPicPr>
            <a:picLocks noGrp="1" noChangeAspect="1"/>
          </p:cNvPicPr>
          <p:nvPr>
            <p:ph idx="1"/>
          </p:nvPr>
        </p:nvPicPr>
        <p:blipFill>
          <a:blip r:embed="rId2"/>
          <a:srcRect l="-71173" r="-71173"/>
          <a:stretch>
            <a:fillRect/>
          </a:stretch>
        </p:blipFill>
        <p:spPr>
          <a:xfrm>
            <a:off x="2133600" y="1752600"/>
            <a:ext cx="9037637" cy="5116513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3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Electing the Doge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048000"/>
            <a:ext cx="2819400" cy="356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Leonardo </a:t>
            </a:r>
            <a:r>
              <a:rPr lang="en-US" dirty="0" err="1" smtClean="0">
                <a:solidFill>
                  <a:schemeClr val="tx1"/>
                </a:solidFill>
              </a:rPr>
              <a:t>Loredan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Doge 1501-1521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i="1" dirty="0" smtClean="0">
                <a:solidFill>
                  <a:schemeClr val="tx1"/>
                </a:solidFill>
              </a:rPr>
              <a:t>Art history </a:t>
            </a:r>
            <a:r>
              <a:rPr lang="en-US" i="1" smtClean="0">
                <a:solidFill>
                  <a:schemeClr val="tx1"/>
                </a:solidFill>
              </a:rPr>
              <a:t>aside: One </a:t>
            </a:r>
            <a:r>
              <a:rPr lang="en-US" i="1" dirty="0" smtClean="0">
                <a:solidFill>
                  <a:schemeClr val="tx1"/>
                </a:solidFill>
              </a:rPr>
              <a:t>of the 1</a:t>
            </a:r>
            <a:r>
              <a:rPr lang="en-US" i="1" baseline="30000" dirty="0" smtClean="0">
                <a:solidFill>
                  <a:schemeClr val="tx1"/>
                </a:solidFill>
              </a:rPr>
              <a:t>st</a:t>
            </a:r>
            <a:r>
              <a:rPr lang="en-US" i="1" dirty="0" smtClean="0">
                <a:solidFill>
                  <a:schemeClr val="tx1"/>
                </a:solidFill>
              </a:rPr>
              <a:t> portraits of a mortal that is not in profile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FIXED and IMPROVING MANIPULATION is NP-hard for </a:t>
            </a:r>
            <a:r>
              <a:rPr lang="en-US" altLang="zh-CN" dirty="0" err="1" smtClean="0"/>
              <a:t>LotThenBorda</a:t>
            </a:r>
            <a:r>
              <a:rPr lang="en-US" altLang="zh-CN" dirty="0" smtClean="0"/>
              <a:t> with a single manipulator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NB </a:t>
            </a:r>
            <a:r>
              <a:rPr lang="en-US" dirty="0" err="1" smtClean="0"/>
              <a:t>Borda</a:t>
            </a:r>
            <a:r>
              <a:rPr lang="en-US" dirty="0" smtClean="0"/>
              <a:t> is polynomial to manipulate with one manipulator, and NP-hard with two [AAAI/IJCAI 2011 best papers]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39</a:t>
            </a:fld>
            <a:endParaRPr lang="en-GB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FIXED and IMPROVING MANIPULATION is NP-hard for </a:t>
            </a:r>
            <a:r>
              <a:rPr lang="en-US" altLang="zh-CN" dirty="0" err="1" smtClean="0"/>
              <a:t>LotThenSTV</a:t>
            </a:r>
            <a:r>
              <a:rPr lang="en-US" altLang="zh-CN" dirty="0" smtClean="0"/>
              <a:t> with a single manipulator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NB STV is NP-hard to manipulate with one manipulator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40</a:t>
            </a:fld>
            <a:endParaRPr lang="en-GB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FIXED and IMPROVING MANIPULATION is NP-hard for </a:t>
            </a:r>
            <a:r>
              <a:rPr lang="en-US" altLang="zh-CN" dirty="0" err="1" smtClean="0"/>
              <a:t>LotThenRankedPairs</a:t>
            </a:r>
            <a:r>
              <a:rPr lang="en-US" altLang="zh-CN" dirty="0" smtClean="0"/>
              <a:t> with a single manipulator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NB </a:t>
            </a:r>
            <a:r>
              <a:rPr lang="en-US" dirty="0" err="1" smtClean="0"/>
              <a:t>RankedPairs</a:t>
            </a:r>
            <a:r>
              <a:rPr lang="en-US" dirty="0" smtClean="0"/>
              <a:t> is NP-hard to manipulate with one manipulator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41</a:t>
            </a:fld>
            <a:endParaRPr lang="en-GB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FIXED and IMPROVING MANIPULATION is NP-hard for </a:t>
            </a:r>
            <a:r>
              <a:rPr lang="en-US" altLang="zh-CN" dirty="0" err="1" smtClean="0"/>
              <a:t>LotThenCopeland</a:t>
            </a:r>
            <a:r>
              <a:rPr lang="en-US" altLang="zh-CN" dirty="0" smtClean="0"/>
              <a:t> with a single manipulator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NB 2</a:t>
            </a:r>
            <a:r>
              <a:rPr lang="en-US" baseline="30000" dirty="0" smtClean="0"/>
              <a:t>nd</a:t>
            </a:r>
            <a:r>
              <a:rPr lang="en-US" dirty="0" smtClean="0"/>
              <a:t> order Copeland is NP-hard to manipulate with one manipulator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42</a:t>
            </a:fld>
            <a:endParaRPr lang="en-GB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3333FF"/>
                </a:solidFill>
              </a:rPr>
              <a:t>Theorem.</a:t>
            </a:r>
            <a:r>
              <a:rPr lang="en-US" altLang="zh-CN" b="1" dirty="0" smtClean="0"/>
              <a:t> </a:t>
            </a:r>
            <a:r>
              <a:rPr lang="en-US" altLang="zh-CN" dirty="0" smtClean="0"/>
              <a:t>FIXED and IMPROVING MANIPULATION is NP-hard for </a:t>
            </a:r>
            <a:r>
              <a:rPr lang="en-US" altLang="zh-CN" dirty="0" err="1" smtClean="0"/>
              <a:t>LotThenMaximin</a:t>
            </a:r>
            <a:r>
              <a:rPr lang="en-US" altLang="zh-CN" dirty="0" smtClean="0"/>
              <a:t> with a single manipulator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NB </a:t>
            </a:r>
            <a:r>
              <a:rPr lang="en-US" dirty="0" err="1" smtClean="0"/>
              <a:t>Maximin</a:t>
            </a:r>
            <a:r>
              <a:rPr lang="en-US" dirty="0" smtClean="0"/>
              <a:t> is NP-hard to manipulate with two manipulators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F60F9A9D-3429-42CC-B4EA-5E26274111FC}" type="slidenum">
              <a:rPr lang="zh-CN" altLang="en-GB" smtClean="0"/>
              <a:pPr>
                <a:defRPr/>
              </a:pPr>
              <a:t>43</a:t>
            </a:fld>
            <a:endParaRPr lang="en-GB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600199"/>
            <a:ext cx="9037637" cy="586740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Now have several methods to make manipulation (computationally) harder</a:t>
            </a:r>
            <a:endParaRPr lang="en-US" altLang="zh-CN" dirty="0"/>
          </a:p>
          <a:p>
            <a:pPr lvl="1"/>
            <a:r>
              <a:rPr lang="en-US" altLang="zh-CN" dirty="0"/>
              <a:t>Adding a randomized pre-round to eliminate some </a:t>
            </a:r>
            <a:r>
              <a:rPr lang="en-US" altLang="zh-CN" i="1" dirty="0" smtClean="0"/>
              <a:t>alternatives</a:t>
            </a:r>
            <a:r>
              <a:rPr lang="en-US" altLang="zh-CN" sz="3600" dirty="0" smtClean="0"/>
              <a:t> </a:t>
            </a:r>
            <a:r>
              <a:rPr lang="en-US" altLang="zh-CN" sz="2600" dirty="0" smtClean="0">
                <a:solidFill>
                  <a:srgbClr val="3333FF"/>
                </a:solidFill>
              </a:rPr>
              <a:t>[</a:t>
            </a:r>
            <a:r>
              <a:rPr lang="en-US" altLang="zh-CN" sz="2600" dirty="0" err="1" smtClean="0">
                <a:solidFill>
                  <a:srgbClr val="3333FF"/>
                </a:solidFill>
              </a:rPr>
              <a:t>Conitzer&amp;Sandholm</a:t>
            </a:r>
            <a:r>
              <a:rPr lang="en-US" altLang="zh-CN" sz="2600" dirty="0" smtClean="0">
                <a:solidFill>
                  <a:srgbClr val="3333FF"/>
                </a:solidFill>
              </a:rPr>
              <a:t> 03, </a:t>
            </a:r>
            <a:r>
              <a:rPr lang="en-US" altLang="zh-CN" sz="2600" dirty="0" err="1" smtClean="0">
                <a:solidFill>
                  <a:srgbClr val="3333FF"/>
                </a:solidFill>
              </a:rPr>
              <a:t>Elkind</a:t>
            </a:r>
            <a:r>
              <a:rPr lang="en-US" altLang="zh-CN" sz="2600" dirty="0" err="1">
                <a:solidFill>
                  <a:srgbClr val="3333FF"/>
                </a:solidFill>
              </a:rPr>
              <a:t>&amp;</a:t>
            </a:r>
            <a:r>
              <a:rPr lang="en-US" altLang="zh-CN" sz="2600" dirty="0" err="1" smtClean="0">
                <a:solidFill>
                  <a:srgbClr val="3333FF"/>
                </a:solidFill>
              </a:rPr>
              <a:t>Lipmaa</a:t>
            </a:r>
            <a:r>
              <a:rPr lang="en-US" altLang="zh-CN" sz="2600" dirty="0" smtClean="0">
                <a:solidFill>
                  <a:srgbClr val="3333FF"/>
                </a:solidFill>
              </a:rPr>
              <a:t> 05]</a:t>
            </a:r>
          </a:p>
          <a:p>
            <a:pPr lvl="1"/>
            <a:endParaRPr lang="en-US" altLang="zh-CN" sz="2600" i="1" dirty="0" smtClean="0">
              <a:solidFill>
                <a:srgbClr val="3333FF"/>
              </a:solidFill>
            </a:endParaRPr>
          </a:p>
          <a:p>
            <a:pPr lvl="1"/>
            <a:endParaRPr lang="en-US" altLang="zh-CN" sz="2600" i="1" dirty="0" smtClean="0">
              <a:solidFill>
                <a:srgbClr val="3333FF"/>
              </a:solidFill>
            </a:endParaRPr>
          </a:p>
          <a:p>
            <a:pPr lvl="1"/>
            <a:endParaRPr lang="en-US" altLang="zh-CN" sz="2600" i="1" dirty="0" smtClean="0">
              <a:solidFill>
                <a:srgbClr val="3333FF"/>
              </a:solidFill>
            </a:endParaRPr>
          </a:p>
          <a:p>
            <a:pPr lvl="1">
              <a:buNone/>
            </a:pPr>
            <a:endParaRPr lang="en-US" altLang="zh-CN" sz="2600" i="1" dirty="0" smtClean="0">
              <a:solidFill>
                <a:srgbClr val="3333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44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zh-CN" dirty="0" smtClean="0"/>
              <a:t>Discussion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6489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600199"/>
            <a:ext cx="9037637" cy="586740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Now have several methods to make manipulation (computationally) harder</a:t>
            </a:r>
            <a:endParaRPr lang="en-US" altLang="zh-CN" dirty="0"/>
          </a:p>
          <a:p>
            <a:pPr lvl="1"/>
            <a:r>
              <a:rPr lang="en-US" altLang="zh-CN" dirty="0"/>
              <a:t>Adding a randomized pre-round to eliminate some </a:t>
            </a:r>
            <a:r>
              <a:rPr lang="en-US" altLang="zh-CN" i="1" dirty="0" smtClean="0"/>
              <a:t>alternatives</a:t>
            </a:r>
            <a:r>
              <a:rPr lang="en-US" altLang="zh-CN" sz="3600" dirty="0" smtClean="0"/>
              <a:t> </a:t>
            </a:r>
            <a:r>
              <a:rPr lang="en-US" altLang="zh-CN" sz="2600" dirty="0" smtClean="0">
                <a:solidFill>
                  <a:srgbClr val="3333FF"/>
                </a:solidFill>
              </a:rPr>
              <a:t>[</a:t>
            </a:r>
            <a:r>
              <a:rPr lang="en-US" altLang="zh-CN" sz="2600" dirty="0" err="1" smtClean="0">
                <a:solidFill>
                  <a:srgbClr val="3333FF"/>
                </a:solidFill>
              </a:rPr>
              <a:t>Conitzer&amp;Sandholm</a:t>
            </a:r>
            <a:r>
              <a:rPr lang="en-US" altLang="zh-CN" sz="2600" dirty="0" smtClean="0">
                <a:solidFill>
                  <a:srgbClr val="3333FF"/>
                </a:solidFill>
              </a:rPr>
              <a:t> 03, </a:t>
            </a:r>
            <a:r>
              <a:rPr lang="en-US" altLang="zh-CN" sz="2600" dirty="0" err="1" smtClean="0">
                <a:solidFill>
                  <a:srgbClr val="3333FF"/>
                </a:solidFill>
              </a:rPr>
              <a:t>Elkind</a:t>
            </a:r>
            <a:r>
              <a:rPr lang="en-US" altLang="zh-CN" sz="2600" dirty="0" err="1">
                <a:solidFill>
                  <a:srgbClr val="3333FF"/>
                </a:solidFill>
              </a:rPr>
              <a:t>&amp;</a:t>
            </a:r>
            <a:r>
              <a:rPr lang="en-US" altLang="zh-CN" sz="2600" dirty="0" err="1" smtClean="0">
                <a:solidFill>
                  <a:srgbClr val="3333FF"/>
                </a:solidFill>
              </a:rPr>
              <a:t>Lipmaa</a:t>
            </a:r>
            <a:r>
              <a:rPr lang="en-US" altLang="zh-CN" sz="2600" dirty="0" smtClean="0">
                <a:solidFill>
                  <a:srgbClr val="3333FF"/>
                </a:solidFill>
              </a:rPr>
              <a:t> 05]</a:t>
            </a:r>
            <a:endParaRPr lang="en-US" altLang="zh-CN" i="1" dirty="0"/>
          </a:p>
          <a:p>
            <a:pPr lvl="1"/>
            <a:r>
              <a:rPr lang="en-US" altLang="zh-CN" dirty="0"/>
              <a:t>Multi-stage voting </a:t>
            </a:r>
            <a:r>
              <a:rPr lang="en-US" altLang="zh-CN" dirty="0" smtClean="0"/>
              <a:t>(as done in STV</a:t>
            </a:r>
            <a:r>
              <a:rPr lang="en-US" altLang="zh-CN" dirty="0"/>
              <a:t>, </a:t>
            </a:r>
            <a:r>
              <a:rPr lang="en-US" altLang="zh-CN" dirty="0" err="1"/>
              <a:t>Nanson’s</a:t>
            </a:r>
            <a:r>
              <a:rPr lang="en-US" altLang="zh-CN" dirty="0"/>
              <a:t> and Baldwin’s rules</a:t>
            </a:r>
            <a:r>
              <a:rPr lang="en-US" altLang="zh-CN" dirty="0" smtClean="0"/>
              <a:t>) </a:t>
            </a:r>
            <a:r>
              <a:rPr lang="en-US" altLang="zh-CN" sz="2600" dirty="0">
                <a:solidFill>
                  <a:srgbClr val="3333FF"/>
                </a:solidFill>
                <a:latin typeface="Arial" charset="0"/>
                <a:ea typeface="宋体" charset="-122"/>
              </a:rPr>
              <a:t>[</a:t>
            </a:r>
            <a:r>
              <a:rPr lang="en-US" altLang="zh-CN" sz="2600" dirty="0" err="1">
                <a:solidFill>
                  <a:srgbClr val="3333FF"/>
                </a:solidFill>
              </a:rPr>
              <a:t>Narodytska</a:t>
            </a:r>
            <a:r>
              <a:rPr lang="en-US" altLang="zh-CN" sz="2600" dirty="0">
                <a:solidFill>
                  <a:srgbClr val="3333FF"/>
                </a:solidFill>
              </a:rPr>
              <a:t> et al. 11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] </a:t>
            </a:r>
            <a:endParaRPr lang="en-US" altLang="zh-CN" dirty="0" smtClean="0">
              <a:solidFill>
                <a:srgbClr val="3333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45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zh-CN" dirty="0" smtClean="0"/>
              <a:t>Discussion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6489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600199"/>
            <a:ext cx="9037637" cy="586740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Now have several methods to make manipulation (computationally) harder</a:t>
            </a:r>
          </a:p>
          <a:p>
            <a:pPr lvl="1"/>
            <a:r>
              <a:rPr lang="en-US" altLang="zh-CN" dirty="0" smtClean="0"/>
              <a:t>Randomized tie-breaking 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[</a:t>
            </a:r>
            <a:r>
              <a:rPr lang="en-US" altLang="zh-CN" sz="2600" dirty="0" err="1">
                <a:solidFill>
                  <a:srgbClr val="3333FF"/>
                </a:solidFill>
              </a:rPr>
              <a:t>Obraztsova</a:t>
            </a:r>
            <a:r>
              <a:rPr lang="en-US" altLang="zh-CN" sz="2600" dirty="0">
                <a:solidFill>
                  <a:srgbClr val="3333FF"/>
                </a:solidFill>
              </a:rPr>
              <a:t> et al. </a:t>
            </a:r>
            <a:r>
              <a:rPr lang="en-US" altLang="zh-CN" sz="2600" dirty="0" smtClean="0">
                <a:solidFill>
                  <a:srgbClr val="3333FF"/>
                </a:solidFill>
              </a:rPr>
              <a:t>11, </a:t>
            </a:r>
            <a:r>
              <a:rPr lang="en-US" altLang="zh-CN" sz="2600" dirty="0" err="1">
                <a:solidFill>
                  <a:srgbClr val="3333FF"/>
                </a:solidFill>
              </a:rPr>
              <a:t>Obraztsova&amp;Elkind</a:t>
            </a:r>
            <a:r>
              <a:rPr lang="en-US" altLang="zh-CN" sz="2600" dirty="0">
                <a:solidFill>
                  <a:srgbClr val="3333FF"/>
                </a:solidFill>
              </a:rPr>
              <a:t> </a:t>
            </a:r>
            <a:r>
              <a:rPr lang="en-US" altLang="zh-CN" sz="2600" dirty="0" smtClean="0">
                <a:solidFill>
                  <a:srgbClr val="3333FF"/>
                </a:solidFill>
              </a:rPr>
              <a:t>11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]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46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zh-CN" dirty="0" smtClean="0"/>
              <a:t>Discussion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6489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600199"/>
            <a:ext cx="9037637" cy="586740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Now have several methods to make manipulation (computationally) harder</a:t>
            </a:r>
          </a:p>
          <a:p>
            <a:pPr lvl="1"/>
            <a:r>
              <a:rPr lang="en-US" altLang="zh-CN" dirty="0" smtClean="0"/>
              <a:t>Randomized tie-breaking 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[</a:t>
            </a:r>
            <a:r>
              <a:rPr lang="en-US" altLang="zh-CN" sz="2600" dirty="0" err="1">
                <a:solidFill>
                  <a:srgbClr val="3333FF"/>
                </a:solidFill>
              </a:rPr>
              <a:t>Obraztsova</a:t>
            </a:r>
            <a:r>
              <a:rPr lang="en-US" altLang="zh-CN" sz="2600" dirty="0">
                <a:solidFill>
                  <a:srgbClr val="3333FF"/>
                </a:solidFill>
              </a:rPr>
              <a:t> et al. </a:t>
            </a:r>
            <a:r>
              <a:rPr lang="en-US" altLang="zh-CN" sz="2600" dirty="0" smtClean="0">
                <a:solidFill>
                  <a:srgbClr val="3333FF"/>
                </a:solidFill>
              </a:rPr>
              <a:t>11, </a:t>
            </a:r>
            <a:r>
              <a:rPr lang="en-US" altLang="zh-CN" sz="2600" dirty="0" err="1">
                <a:solidFill>
                  <a:srgbClr val="3333FF"/>
                </a:solidFill>
              </a:rPr>
              <a:t>Obraztsova&amp;Elkind</a:t>
            </a:r>
            <a:r>
              <a:rPr lang="en-US" altLang="zh-CN" sz="2600" dirty="0">
                <a:solidFill>
                  <a:srgbClr val="3333FF"/>
                </a:solidFill>
              </a:rPr>
              <a:t> </a:t>
            </a:r>
            <a:r>
              <a:rPr lang="en-US" altLang="zh-CN" sz="2600" dirty="0" smtClean="0">
                <a:solidFill>
                  <a:srgbClr val="3333FF"/>
                </a:solidFill>
              </a:rPr>
              <a:t>11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]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>
                <a:cs typeface="+mn-cs"/>
              </a:rPr>
              <a:t>Restricting the manipulator’s information 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[</a:t>
            </a:r>
            <a:r>
              <a:rPr lang="en-US" altLang="zh-CN" sz="2600" dirty="0" err="1" smtClean="0">
                <a:solidFill>
                  <a:srgbClr val="3333FF"/>
                </a:solidFill>
              </a:rPr>
              <a:t>Conitzer</a:t>
            </a:r>
            <a:r>
              <a:rPr lang="en-US" altLang="zh-CN" sz="2600" dirty="0" smtClean="0">
                <a:solidFill>
                  <a:srgbClr val="3333FF"/>
                </a:solidFill>
              </a:rPr>
              <a:t> </a:t>
            </a:r>
            <a:r>
              <a:rPr lang="en-US" altLang="zh-CN" sz="2600" dirty="0">
                <a:solidFill>
                  <a:srgbClr val="3333FF"/>
                </a:solidFill>
              </a:rPr>
              <a:t>et al. 11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47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zh-CN" dirty="0" smtClean="0"/>
              <a:t>Discussion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6489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600199"/>
            <a:ext cx="9037637" cy="586740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Now have several methods to make manipulation (computationally) harder</a:t>
            </a:r>
          </a:p>
          <a:p>
            <a:pPr lvl="1"/>
            <a:r>
              <a:rPr lang="en-US" altLang="zh-CN" dirty="0" smtClean="0"/>
              <a:t>Randomized tie-breaking 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[</a:t>
            </a:r>
            <a:r>
              <a:rPr lang="en-US" altLang="zh-CN" sz="2600" dirty="0" err="1">
                <a:solidFill>
                  <a:srgbClr val="3333FF"/>
                </a:solidFill>
              </a:rPr>
              <a:t>Obraztsova</a:t>
            </a:r>
            <a:r>
              <a:rPr lang="en-US" altLang="zh-CN" sz="2600" dirty="0">
                <a:solidFill>
                  <a:srgbClr val="3333FF"/>
                </a:solidFill>
              </a:rPr>
              <a:t> et al. </a:t>
            </a:r>
            <a:r>
              <a:rPr lang="en-US" altLang="zh-CN" sz="2600" dirty="0" smtClean="0">
                <a:solidFill>
                  <a:srgbClr val="3333FF"/>
                </a:solidFill>
              </a:rPr>
              <a:t>11, </a:t>
            </a:r>
            <a:r>
              <a:rPr lang="en-US" altLang="zh-CN" sz="2600" dirty="0" err="1">
                <a:solidFill>
                  <a:srgbClr val="3333FF"/>
                </a:solidFill>
              </a:rPr>
              <a:t>Obraztsova&amp;Elkind</a:t>
            </a:r>
            <a:r>
              <a:rPr lang="en-US" altLang="zh-CN" sz="2600" dirty="0">
                <a:solidFill>
                  <a:srgbClr val="3333FF"/>
                </a:solidFill>
              </a:rPr>
              <a:t> </a:t>
            </a:r>
            <a:r>
              <a:rPr lang="en-US" altLang="zh-CN" sz="2600" dirty="0" smtClean="0">
                <a:solidFill>
                  <a:srgbClr val="3333FF"/>
                </a:solidFill>
              </a:rPr>
              <a:t>11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]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>
                <a:cs typeface="+mn-cs"/>
              </a:rPr>
              <a:t>Restricting the manipulator’s information 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[</a:t>
            </a:r>
            <a:r>
              <a:rPr lang="en-US" altLang="zh-CN" sz="2600" dirty="0" err="1" smtClean="0">
                <a:solidFill>
                  <a:srgbClr val="3333FF"/>
                </a:solidFill>
              </a:rPr>
              <a:t>Conitzer</a:t>
            </a:r>
            <a:r>
              <a:rPr lang="en-US" altLang="zh-CN" sz="2600" dirty="0" smtClean="0">
                <a:solidFill>
                  <a:srgbClr val="3333FF"/>
                </a:solidFill>
              </a:rPr>
              <a:t> </a:t>
            </a:r>
            <a:r>
              <a:rPr lang="en-US" altLang="zh-CN" sz="2600" dirty="0">
                <a:solidFill>
                  <a:srgbClr val="3333FF"/>
                </a:solidFill>
              </a:rPr>
              <a:t>et al. 11</a:t>
            </a:r>
            <a:r>
              <a:rPr lang="en-US" altLang="zh-CN" sz="2600" dirty="0" smtClean="0">
                <a:solidFill>
                  <a:srgbClr val="3333FF"/>
                </a:solidFill>
                <a:latin typeface="Arial" charset="0"/>
                <a:ea typeface="宋体" charset="-122"/>
              </a:rPr>
              <a:t>]</a:t>
            </a:r>
          </a:p>
          <a:p>
            <a:pPr lvl="1"/>
            <a:r>
              <a:rPr lang="en-US" altLang="zh-CN" sz="2824" b="1" dirty="0" smtClean="0">
                <a:solidFill>
                  <a:srgbClr val="800000"/>
                </a:solidFill>
                <a:latin typeface="Arial" charset="0"/>
                <a:ea typeface="宋体" charset="-122"/>
              </a:rPr>
              <a:t>Randomly eliminating some voters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48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zh-CN" dirty="0" smtClean="0"/>
              <a:t>Discussion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64895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Electing the Doge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Similar voting rules used in many other Italian cities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4</a:t>
            </a:fld>
            <a:endParaRPr lang="en-GB" altLang="zh-CN"/>
          </a:p>
        </p:txBody>
      </p:sp>
      <p:pic>
        <p:nvPicPr>
          <p:cNvPr id="8" name="Content Placeholder 5" descr="250px-Leonardo_Loredano.jpg"/>
          <p:cNvPicPr>
            <a:picLocks noChangeAspect="1"/>
          </p:cNvPicPr>
          <p:nvPr/>
        </p:nvPicPr>
        <p:blipFill>
          <a:blip r:embed="rId2"/>
          <a:srcRect l="-71173" r="-71173"/>
          <a:stretch>
            <a:fillRect/>
          </a:stretch>
        </p:blipFill>
        <p:spPr bwMode="auto">
          <a:xfrm>
            <a:off x="2362200" y="1752600"/>
            <a:ext cx="9037637" cy="511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9326562" cy="6172200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LotThenX</a:t>
            </a:r>
            <a:r>
              <a:rPr lang="en-US" altLang="zh-CN" dirty="0" smtClean="0"/>
              <a:t> inspired by Venetian elections</a:t>
            </a:r>
          </a:p>
          <a:p>
            <a:pPr lvl="1"/>
            <a:r>
              <a:rPr lang="en-US" altLang="zh-CN" dirty="0" smtClean="0"/>
              <a:t>Winner determination</a:t>
            </a:r>
            <a:endParaRPr lang="en-US" altLang="zh-CN" dirty="0" smtClean="0">
              <a:solidFill>
                <a:srgbClr val="3333FF"/>
              </a:solidFill>
            </a:endParaRPr>
          </a:p>
          <a:p>
            <a:pPr lvl="1"/>
            <a:r>
              <a:rPr lang="en-US" altLang="zh-CN" dirty="0" smtClean="0"/>
              <a:t>Manipulation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Both problems become computationally harder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Future work</a:t>
            </a:r>
          </a:p>
          <a:p>
            <a:pPr lvl="1"/>
            <a:r>
              <a:rPr lang="en-US" altLang="zh-CN" dirty="0" smtClean="0">
                <a:solidFill>
                  <a:schemeClr val="tx1"/>
                </a:solidFill>
              </a:rPr>
              <a:t>Voting for a subset of yourselves</a:t>
            </a:r>
          </a:p>
          <a:p>
            <a:pPr lvl="1"/>
            <a:r>
              <a:rPr lang="en-US" altLang="zh-CN" dirty="0" smtClean="0">
                <a:solidFill>
                  <a:schemeClr val="tx1"/>
                </a:solidFill>
              </a:rPr>
              <a:t>The 10 round Venetian rule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49</a:t>
            </a:fld>
            <a:endParaRPr lang="en-GB" altLang="zh-C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-228600"/>
            <a:ext cx="9037637" cy="12827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6988327"/>
            <a:ext cx="3886200" cy="55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3333FF"/>
                </a:solidFill>
                <a:latin typeface="+mj-lt"/>
              </a:rPr>
              <a:t>Thank you!</a:t>
            </a:r>
            <a:endParaRPr lang="zh-CN" altLang="en-US" sz="2800" b="1" dirty="0" smtClean="0">
              <a:solidFill>
                <a:srgbClr val="3333FF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36443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50</a:t>
            </a:fld>
            <a:endParaRPr lang="en-GB" altLang="zh-CN"/>
          </a:p>
        </p:txBody>
      </p:sp>
      <p:pic>
        <p:nvPicPr>
          <p:cNvPr id="5" name="Content Placeholder 5" descr="250px-Leonardo_Loredano.jpg"/>
          <p:cNvPicPr>
            <a:picLocks noChangeAspect="1"/>
          </p:cNvPicPr>
          <p:nvPr/>
        </p:nvPicPr>
        <p:blipFill>
          <a:blip r:embed="rId2"/>
          <a:srcRect l="-71173" r="-71173"/>
          <a:stretch>
            <a:fillRect/>
          </a:stretch>
        </p:blipFill>
        <p:spPr bwMode="auto">
          <a:xfrm>
            <a:off x="-838200" y="457200"/>
            <a:ext cx="11979144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812925"/>
            <a:ext cx="9037637" cy="55784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One of the longest running electoral systems</a:t>
            </a:r>
          </a:p>
          <a:p>
            <a:pPr lvl="1"/>
            <a:r>
              <a:rPr lang="en-US" altLang="zh-CN" dirty="0" smtClean="0"/>
              <a:t>Used between 1268 and 1797</a:t>
            </a:r>
          </a:p>
          <a:p>
            <a:r>
              <a:rPr lang="en-US" altLang="zh-CN" dirty="0" smtClean="0"/>
              <a:t>One of the most complex electoral systems</a:t>
            </a:r>
          </a:p>
          <a:p>
            <a:pPr lvl="1"/>
            <a:r>
              <a:rPr lang="en-US" altLang="zh-CN" dirty="0" smtClean="0"/>
              <a:t>10 rounds of voting!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5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9037637" cy="1282700"/>
          </a:xfrm>
        </p:spPr>
        <p:txBody>
          <a:bodyPr/>
          <a:lstStyle/>
          <a:p>
            <a:r>
              <a:rPr lang="en-AU" altLang="zh-CN" dirty="0" smtClean="0"/>
              <a:t>Electing the Doge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53905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812925"/>
            <a:ext cx="9037637" cy="55784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 “</a:t>
            </a:r>
            <a:r>
              <a:rPr lang="en-US" altLang="zh-CN" i="1" dirty="0" smtClean="0"/>
              <a:t>The main </a:t>
            </a:r>
            <a:r>
              <a:rPr lang="en-US" altLang="zh-CN" i="1" dirty="0"/>
              <a:t>idea . . . seems to have been to introduce a system of </a:t>
            </a:r>
            <a:r>
              <a:rPr lang="en-US" altLang="zh-CN" i="1" dirty="0" smtClean="0"/>
              <a:t>election </a:t>
            </a:r>
            <a:r>
              <a:rPr lang="en-US" altLang="zh-CN" i="1" dirty="0"/>
              <a:t>so complicated that all possibility of corruption should </a:t>
            </a:r>
            <a:r>
              <a:rPr lang="en-US" altLang="zh-CN" i="1" dirty="0" smtClean="0"/>
              <a:t>be eliminated</a:t>
            </a:r>
            <a:r>
              <a:rPr lang="en-US" altLang="zh-CN" dirty="0" smtClean="0"/>
              <a:t>”</a:t>
            </a:r>
            <a:r>
              <a:rPr lang="en-US" altLang="zh-CN" sz="2900" dirty="0" smtClean="0"/>
              <a:t> </a:t>
            </a:r>
            <a:r>
              <a:rPr lang="en-US" altLang="zh-CN" sz="2900" dirty="0" smtClean="0">
                <a:solidFill>
                  <a:srgbClr val="3333FF"/>
                </a:solidFill>
              </a:rPr>
              <a:t>[</a:t>
            </a:r>
            <a:r>
              <a:rPr lang="en-US" altLang="zh-CN" sz="2900" dirty="0" err="1" smtClean="0">
                <a:solidFill>
                  <a:srgbClr val="3333FF"/>
                </a:solidFill>
              </a:rPr>
              <a:t>Wolfson</a:t>
            </a:r>
            <a:r>
              <a:rPr lang="en-US" altLang="zh-CN" sz="2900" dirty="0" smtClean="0">
                <a:solidFill>
                  <a:srgbClr val="3333FF"/>
                </a:solidFill>
              </a:rPr>
              <a:t> 1899]</a:t>
            </a:r>
          </a:p>
          <a:p>
            <a:pPr>
              <a:buNone/>
            </a:pPr>
            <a:endParaRPr lang="en-US" altLang="zh-CN" dirty="0" smtClean="0">
              <a:solidFill>
                <a:srgbClr val="3333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6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9037637" cy="1282700"/>
          </a:xfrm>
        </p:spPr>
        <p:txBody>
          <a:bodyPr/>
          <a:lstStyle/>
          <a:p>
            <a:r>
              <a:rPr lang="en-AU" altLang="zh-CN" dirty="0" smtClean="0"/>
              <a:t>Electing the Doge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53905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3238" y="1812925"/>
            <a:ext cx="9037637" cy="55784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 “</a:t>
            </a:r>
            <a:r>
              <a:rPr lang="en-US" altLang="zh-CN" i="1" dirty="0"/>
              <a:t>actions </a:t>
            </a:r>
            <a:r>
              <a:rPr lang="en-US" altLang="zh-CN" i="1" dirty="0" smtClean="0"/>
              <a:t>which do </a:t>
            </a:r>
            <a:r>
              <a:rPr lang="en-US" altLang="zh-CN" i="1" dirty="0"/>
              <a:t>not increase security, but which are designed to make </a:t>
            </a:r>
            <a:r>
              <a:rPr lang="en-US" altLang="zh-CN" i="1" dirty="0" smtClean="0"/>
              <a:t>the public </a:t>
            </a:r>
            <a:r>
              <a:rPr lang="en-US" altLang="zh-CN" i="1" dirty="0"/>
              <a:t>think that the organization carrying out the actions </a:t>
            </a:r>
            <a:r>
              <a:rPr lang="en-US" altLang="zh-CN" i="1" dirty="0" smtClean="0"/>
              <a:t>is taking </a:t>
            </a:r>
            <a:r>
              <a:rPr lang="en-US" altLang="zh-CN" i="1" dirty="0"/>
              <a:t>security </a:t>
            </a:r>
            <a:r>
              <a:rPr lang="en-US" altLang="zh-CN" i="1" dirty="0" smtClean="0"/>
              <a:t>seriously…. offers </a:t>
            </a:r>
            <a:r>
              <a:rPr lang="en-US" altLang="zh-CN" i="1" dirty="0"/>
              <a:t>some resistance to corruption of voters</a:t>
            </a:r>
            <a:r>
              <a:rPr lang="en-US" altLang="zh-CN" dirty="0" smtClean="0"/>
              <a:t>” </a:t>
            </a:r>
            <a:r>
              <a:rPr lang="en-US" altLang="zh-CN" sz="2900" dirty="0" smtClean="0">
                <a:solidFill>
                  <a:srgbClr val="3333FF"/>
                </a:solidFill>
              </a:rPr>
              <a:t>[</a:t>
            </a:r>
            <a:r>
              <a:rPr lang="en-US" altLang="zh-CN" sz="2900" dirty="0" err="1" smtClean="0">
                <a:solidFill>
                  <a:srgbClr val="3333FF"/>
                </a:solidFill>
              </a:rPr>
              <a:t>Mowbray&amp;Gollmann</a:t>
            </a:r>
            <a:r>
              <a:rPr lang="en-US" altLang="zh-CN" sz="2900" dirty="0" smtClean="0">
                <a:solidFill>
                  <a:srgbClr val="3333FF"/>
                </a:solidFill>
              </a:rPr>
              <a:t> 07]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7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9037637" cy="1282700"/>
          </a:xfrm>
        </p:spPr>
        <p:txBody>
          <a:bodyPr/>
          <a:lstStyle/>
          <a:p>
            <a:r>
              <a:rPr lang="en-AU" altLang="zh-CN" dirty="0" smtClean="0"/>
              <a:t>Electing the Doge</a:t>
            </a:r>
            <a:endParaRPr lang="zh-CN" alt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53905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2505" y="1536420"/>
            <a:ext cx="9037637" cy="5578475"/>
          </a:xfrm>
        </p:spPr>
        <p:txBody>
          <a:bodyPr/>
          <a:lstStyle/>
          <a:p>
            <a:r>
              <a:rPr lang="en-US" altLang="zh-CN" dirty="0" smtClean="0"/>
              <a:t>Round 1:</a:t>
            </a:r>
          </a:p>
          <a:p>
            <a:endParaRPr lang="en-US" altLang="zh-CN" dirty="0"/>
          </a:p>
          <a:p>
            <a:r>
              <a:rPr lang="en-US" altLang="zh-CN" dirty="0" smtClean="0"/>
              <a:t>Round 2:</a:t>
            </a:r>
          </a:p>
          <a:p>
            <a:endParaRPr lang="en-US" altLang="zh-CN" dirty="0"/>
          </a:p>
          <a:p>
            <a:r>
              <a:rPr lang="en-US" altLang="zh-CN" dirty="0" smtClean="0"/>
              <a:t>Round 3:</a:t>
            </a:r>
          </a:p>
          <a:p>
            <a:endParaRPr lang="en-US" altLang="zh-CN" dirty="0"/>
          </a:p>
          <a:p>
            <a:r>
              <a:rPr lang="en-US" altLang="zh-CN" dirty="0" smtClean="0"/>
              <a:t>Round 10: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839DC74-D4EA-41C6-BEE9-B3C98FC1C8FC}" type="slidenum">
              <a:rPr lang="zh-CN" altLang="en-GB" smtClean="0"/>
              <a:pPr>
                <a:defRPr/>
              </a:pPr>
              <a:t>8</a:t>
            </a:fld>
            <a:endParaRPr lang="en-GB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0"/>
            <a:ext cx="9037637" cy="1282700"/>
          </a:xfrm>
        </p:spPr>
        <p:txBody>
          <a:bodyPr/>
          <a:lstStyle/>
          <a:p>
            <a:r>
              <a:rPr lang="en-AU" altLang="zh-CN" dirty="0" smtClean="0"/>
              <a:t>Electing the Doge</a:t>
            </a:r>
            <a:endParaRPr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352801" y="1730803"/>
            <a:ext cx="609600" cy="609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824516" y="1730803"/>
            <a:ext cx="609600" cy="609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505201" y="1883203"/>
            <a:ext cx="609600" cy="609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339775" y="1730803"/>
            <a:ext cx="609600" cy="609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724401" y="1883203"/>
            <a:ext cx="609600" cy="6096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924800" y="1883203"/>
            <a:ext cx="609600" cy="60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172862" y="1883203"/>
            <a:ext cx="609600" cy="609600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 bwMode="auto">
          <a:xfrm>
            <a:off x="3011719" y="1168828"/>
            <a:ext cx="2590800" cy="157437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" tIns="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279138" y="1466724"/>
            <a:ext cx="1900924" cy="105147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mc:AlternateContent>
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<p:sp>
            <p:nvSpPr>
              <p:cNvPr id="16" name="Rectangle 15"/>
              <p:cNvSpPr/>
              <p:nvPr/>
            </p:nvSpPr>
            <p:spPr>
              <a:xfrm>
                <a:off x="3824516" y="1202645"/>
                <a:ext cx="1019830" cy="528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chemeClr val="tx1"/>
                        </a:solidFill>
                        <a:latin typeface="Cambria Math"/>
                      </a:rPr>
                      <m:t>∼</m:t>
                    </m:r>
                  </m:oMath>
                </a14:m>
                <a:r>
                  <a:rPr lang="en-US" altLang="zh-CN" dirty="0">
                    <a:solidFill>
                      <a:schemeClr val="tx1"/>
                    </a:solidFill>
                  </a:rPr>
                  <a:t>1000</a:t>
                </a:r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516" y="1202645"/>
                <a:ext cx="1019830" cy="528158"/>
              </a:xfrm>
              <a:prstGeom prst="rect">
                <a:avLst/>
              </a:prstGeom>
              <a:blipFill rotWithShape="1">
                <a:blip r:embed="rId3"/>
                <a:stretch>
                  <a:fillRect t="-3448" r="-8333" b="-18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>
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<p:sp>
            <p:nvSpPr>
              <p:cNvPr id="17" name="Rectangle 16"/>
              <p:cNvSpPr/>
              <p:nvPr/>
            </p:nvSpPr>
            <p:spPr>
              <a:xfrm>
                <a:off x="8009153" y="1478870"/>
                <a:ext cx="601447" cy="528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9153" y="1478870"/>
                <a:ext cx="601447" cy="52815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 bwMode="auto">
          <a:xfrm>
            <a:off x="5602519" y="1742949"/>
            <a:ext cx="1676619" cy="445054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02519" y="1355045"/>
            <a:ext cx="1527625" cy="528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  <a:latin typeface="+mj-lt"/>
              </a:rPr>
              <a:t>lottery</a:t>
            </a:r>
            <a:endParaRPr lang="zh-CN" altLang="en-US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998463" y="3464479"/>
            <a:ext cx="609600" cy="609600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 bwMode="auto">
          <a:xfrm>
            <a:off x="3352801" y="3048000"/>
            <a:ext cx="1900924" cy="105147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mc:AlternateContent>
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<p:sp>
            <p:nvSpPr>
              <p:cNvPr id="22" name="Rectangle 21"/>
              <p:cNvSpPr/>
              <p:nvPr/>
            </p:nvSpPr>
            <p:spPr>
              <a:xfrm>
                <a:off x="4082816" y="3060146"/>
                <a:ext cx="601447" cy="528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816" y="3060146"/>
                <a:ext cx="601447" cy="5281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ight Arrow 22"/>
          <p:cNvSpPr/>
          <p:nvPr/>
        </p:nvSpPr>
        <p:spPr bwMode="auto">
          <a:xfrm>
            <a:off x="5253725" y="3339116"/>
            <a:ext cx="2105689" cy="445054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02517" y="2970590"/>
            <a:ext cx="1527625" cy="528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  <a:latin typeface="+mj-lt"/>
              </a:rPr>
              <a:t>lottery</a:t>
            </a:r>
            <a:endParaRPr lang="zh-CN" alt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359414" y="3234669"/>
            <a:ext cx="1403586" cy="77525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mc:AlternateContent>
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<p:sp>
            <p:nvSpPr>
              <p:cNvPr id="27" name="Rectangle 26"/>
              <p:cNvSpPr/>
              <p:nvPr/>
            </p:nvSpPr>
            <p:spPr>
              <a:xfrm>
                <a:off x="7924800" y="3158848"/>
                <a:ext cx="431528" cy="528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158848"/>
                <a:ext cx="431528" cy="52815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719851" y="3476649"/>
            <a:ext cx="420713" cy="420713"/>
          </a:xfrm>
          <a:prstGeom prst="rect">
            <a:avLst/>
          </a:prstGeom>
        </p:spPr>
      </p:pic>
      <p:sp>
        <p:nvSpPr>
          <p:cNvPr id="29" name="Oval 28"/>
          <p:cNvSpPr/>
          <p:nvPr/>
        </p:nvSpPr>
        <p:spPr bwMode="auto">
          <a:xfrm>
            <a:off x="3549414" y="4648200"/>
            <a:ext cx="1403586" cy="77525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mc:AlternateContent>
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<p:sp>
            <p:nvSpPr>
              <p:cNvPr id="30" name="Rectangle 29"/>
              <p:cNvSpPr/>
              <p:nvPr/>
            </p:nvSpPr>
            <p:spPr>
              <a:xfrm>
                <a:off x="4114800" y="4572379"/>
                <a:ext cx="431528" cy="528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572379"/>
                <a:ext cx="431528" cy="52815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909851" y="4890180"/>
            <a:ext cx="420713" cy="42071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704353" y="4926566"/>
            <a:ext cx="609600" cy="609600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 bwMode="auto">
          <a:xfrm>
            <a:off x="7058691" y="4510087"/>
            <a:ext cx="1900924" cy="105147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mc:AlternateContent>
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<p:sp>
            <p:nvSpPr>
              <p:cNvPr id="34" name="Rectangle 33"/>
              <p:cNvSpPr/>
              <p:nvPr/>
            </p:nvSpPr>
            <p:spPr>
              <a:xfrm>
                <a:off x="7788706" y="4522233"/>
                <a:ext cx="601447" cy="528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40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706" y="4522233"/>
                <a:ext cx="601447" cy="52815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498822" y="4996543"/>
            <a:ext cx="411061" cy="411061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699871" y="1883203"/>
            <a:ext cx="411061" cy="41106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761801" y="3486301"/>
            <a:ext cx="411061" cy="411061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8140568" y="4986891"/>
            <a:ext cx="420713" cy="420713"/>
          </a:xfrm>
          <a:prstGeom prst="rect">
            <a:avLst/>
          </a:prstGeom>
        </p:spPr>
      </p:pic>
      <p:sp>
        <p:nvSpPr>
          <p:cNvPr id="39" name="Right Arrow 38"/>
          <p:cNvSpPr/>
          <p:nvPr/>
        </p:nvSpPr>
        <p:spPr bwMode="auto">
          <a:xfrm>
            <a:off x="4953002" y="4799212"/>
            <a:ext cx="2105689" cy="445054"/>
          </a:xfrm>
          <a:prstGeom prst="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05828" y="4223658"/>
            <a:ext cx="2120203" cy="73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  <a:latin typeface="+mj-lt"/>
              </a:rPr>
              <a:t>Approval like voting</a:t>
            </a:r>
            <a:endParaRPr lang="zh-CN" alt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93129" y="5407604"/>
            <a:ext cx="716671" cy="948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tx1"/>
                </a:solidFill>
              </a:rPr>
              <a:t>…</a:t>
            </a:r>
            <a:endParaRPr lang="zh-CN" altLang="en-US" sz="3200" b="1" dirty="0" smtClean="0">
              <a:solidFill>
                <a:schemeClr val="tx1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778016" y="6588679"/>
            <a:ext cx="609600" cy="609600"/>
          </a:xfrm>
          <a:prstGeom prst="rect">
            <a:avLst/>
          </a:prstGeom>
        </p:spPr>
      </p:pic>
      <p:sp>
        <p:nvSpPr>
          <p:cNvPr id="43" name="Oval 42"/>
          <p:cNvSpPr/>
          <p:nvPr/>
        </p:nvSpPr>
        <p:spPr bwMode="auto">
          <a:xfrm>
            <a:off x="3200400" y="6172200"/>
            <a:ext cx="1900924" cy="105147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mc:AlternateContent>
        <mc:Choic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c="http://schemas.openxmlformats.org/markup-compatibility/2006" xmlns:mv="urn:schemas-microsoft-com:mac:vml" Requires="a14">
          <p:sp>
            <p:nvSpPr>
              <p:cNvPr id="44" name="Rectangle 43"/>
              <p:cNvSpPr/>
              <p:nvPr/>
            </p:nvSpPr>
            <p:spPr>
              <a:xfrm>
                <a:off x="3930415" y="6184346"/>
                <a:ext cx="601447" cy="528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41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15" y="6184346"/>
                <a:ext cx="601447" cy="52815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Picture 4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572485" y="6658656"/>
            <a:ext cx="411061" cy="41106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214231" y="6649004"/>
            <a:ext cx="420713" cy="42071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507737" y="6298907"/>
            <a:ext cx="798063" cy="798063"/>
          </a:xfrm>
          <a:prstGeom prst="rect">
            <a:avLst/>
          </a:prstGeom>
        </p:spPr>
      </p:pic>
      <p:cxnSp>
        <p:nvCxnSpPr>
          <p:cNvPr id="49" name="Straight Arrow Connector 48"/>
          <p:cNvCxnSpPr>
            <a:stCxn id="43" idx="6"/>
            <a:endCxn id="47" idx="1"/>
          </p:cNvCxnSpPr>
          <p:nvPr/>
        </p:nvCxnSpPr>
        <p:spPr bwMode="auto">
          <a:xfrm flipV="1">
            <a:off x="5101324" y="6697939"/>
            <a:ext cx="2406413" cy="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029201" y="6239293"/>
            <a:ext cx="2120203" cy="390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  <a:latin typeface="+mj-lt"/>
              </a:rPr>
              <a:t>Plurality</a:t>
            </a:r>
            <a:endParaRPr lang="zh-CN" alt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181601" y="6756400"/>
            <a:ext cx="2120203" cy="74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  <a:latin typeface="+mj-lt"/>
              </a:rPr>
              <a:t>The winner must receive &gt;24 votes</a:t>
            </a:r>
            <a:endParaRPr lang="zh-CN" altLang="en-US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85923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/>
      <p:bldP spid="26" grpId="0" animBg="1"/>
      <p:bldP spid="27" grpId="0" animBg="1"/>
      <p:bldP spid="29" grpId="0" animBg="1"/>
      <p:bldP spid="30" grpId="0" animBg="1"/>
      <p:bldP spid="33" grpId="0" animBg="1"/>
      <p:bldP spid="34" grpId="0" animBg="1"/>
      <p:bldP spid="39" grpId="0" animBg="1"/>
      <p:bldP spid="40" grpId="0"/>
      <p:bldP spid="41" grpId="0"/>
      <p:bldP spid="43" grpId="0" animBg="1"/>
      <p:bldP spid="44" grpId="0" animBg="1"/>
      <p:bldP spid="50" grpId="0"/>
      <p:bldP spid="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FIRSTXIALIRONG@UCMFCCNFUVWXY5ML" val="3106"/>
  <p:tag name="TEXPOINTINIT" val=""/>
  <p:tag name="USEAMSFONTS" val="True"/>
  <p:tag name="EMBEDFONTS" val="False"/>
  <p:tag name="USEBOLDAMS" val="False"/>
  <p:tag name="DEFAULTDISPLAYSOURCE" val="\documentclass{slides}\pagestyle{empty}&#10;\usepackage{amssymb}&#10;\usepackage{times}&#10;\usepackage{helvet}&#10;\usepackage{courier}&#10;\usepackage{graphicx}&#10;\usepackage{ifthen}&#10;\usepackage{amsmath, amssymb}&#10;\usepackage{eufrak}&#10;\usepackage {float}&#10;\usepackage[amsmath,thmmarks]{ntheorem}&#10;\usepackage{mathrsfs}&#10;\usepackage{verbatim}&#10;\usepackage{array,color}&#10;\usepackage[table]{xcolor}&#10;\usepackage{multirow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True"/>
  <p:tag name="DEFAULTWORKAROUNDTRANSPARENCYBUG" val="False"/>
  <p:tag name="DEFAULTRESOLUTION" val="1200"/>
  <p:tag name="DEFAULTMAGNIFICATION" val="2"/>
  <p:tag name="DEFAULTFONTSIZE" val="10"/>
  <p:tag name="DEFAULTWIDTH" val="625"/>
  <p:tag name="DEFAULTHEIGHT" val="50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1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1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12831</TotalTime>
  <Words>1789</Words>
  <Application>Microsoft Office PowerPoint</Application>
  <PresentationFormat>Custom</PresentationFormat>
  <Paragraphs>302</Paragraphs>
  <Slides>51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Default Design</vt:lpstr>
      <vt:lpstr>Historically Interesting Voting Rules: Electing the Doge</vt:lpstr>
      <vt:lpstr>Executive summary</vt:lpstr>
      <vt:lpstr>Electing the Doge</vt:lpstr>
      <vt:lpstr>Electing the Doge</vt:lpstr>
      <vt:lpstr>Electing the Doge</vt:lpstr>
      <vt:lpstr>Electing the Doge</vt:lpstr>
      <vt:lpstr>Electing the Doge</vt:lpstr>
      <vt:lpstr>Electing the Doge</vt:lpstr>
      <vt:lpstr>Electing the Doge</vt:lpstr>
      <vt:lpstr>Electing the Doge</vt:lpstr>
      <vt:lpstr>Electing the Doge</vt:lpstr>
      <vt:lpstr>Electing the Doge</vt:lpstr>
      <vt:lpstr>Electing the Doge</vt:lpstr>
      <vt:lpstr>Lot based voting</vt:lpstr>
      <vt:lpstr>Lot based voting</vt:lpstr>
      <vt:lpstr>Lot based voting</vt:lpstr>
      <vt:lpstr>Lot based voting</vt:lpstr>
      <vt:lpstr>Lot based voting</vt:lpstr>
      <vt:lpstr>Lot based voting</vt:lpstr>
      <vt:lpstr>Lot based voting</vt:lpstr>
      <vt:lpstr>Why use lotteries?</vt:lpstr>
      <vt:lpstr>Why use lotteries?</vt:lpstr>
      <vt:lpstr>This Talk</vt:lpstr>
      <vt:lpstr>Previous work</vt:lpstr>
      <vt:lpstr>Previous work</vt:lpstr>
      <vt:lpstr>Axiomatic properties</vt:lpstr>
      <vt:lpstr>Winner determination</vt:lpstr>
      <vt:lpstr>Winner determination</vt:lpstr>
      <vt:lpstr>Winner determination</vt:lpstr>
      <vt:lpstr>Winner determination</vt:lpstr>
      <vt:lpstr>Reminder</vt:lpstr>
      <vt:lpstr>Small elections?</vt:lpstr>
      <vt:lpstr>Small elections?</vt:lpstr>
      <vt:lpstr>Discussion</vt:lpstr>
      <vt:lpstr>Manipulation</vt:lpstr>
      <vt:lpstr>Manipulation</vt:lpstr>
      <vt:lpstr>Manipulation</vt:lpstr>
      <vt:lpstr>Manipulation</vt:lpstr>
      <vt:lpstr>Bound candidates/manipulators</vt:lpstr>
      <vt:lpstr>Manipulation</vt:lpstr>
      <vt:lpstr>Manipulation</vt:lpstr>
      <vt:lpstr>Manipulation</vt:lpstr>
      <vt:lpstr>Manipulation</vt:lpstr>
      <vt:lpstr>Manipulation</vt:lpstr>
      <vt:lpstr>Discussion</vt:lpstr>
      <vt:lpstr>Discussion</vt:lpstr>
      <vt:lpstr>Discussion</vt:lpstr>
      <vt:lpstr>Discussion</vt:lpstr>
      <vt:lpstr>Discussion</vt:lpstr>
      <vt:lpstr>Summary</vt:lpstr>
      <vt:lpstr>Slide 50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Worst-Case Optimal Redistribution of VCG Payments †</dc:title>
  <cp:lastModifiedBy>NICTA</cp:lastModifiedBy>
  <cp:revision>2026</cp:revision>
  <dcterms:created xsi:type="dcterms:W3CDTF">2012-02-20T21:39:50Z</dcterms:created>
  <dcterms:modified xsi:type="dcterms:W3CDTF">2012-02-20T21:41:01Z</dcterms:modified>
</cp:coreProperties>
</file>