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8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1" r:id="rId14"/>
    <p:sldId id="320" r:id="rId15"/>
    <p:sldId id="322" r:id="rId16"/>
    <p:sldId id="323" r:id="rId17"/>
    <p:sldId id="265" r:id="rId18"/>
    <p:sldId id="266" r:id="rId19"/>
    <p:sldId id="267" r:id="rId20"/>
    <p:sldId id="268" r:id="rId21"/>
    <p:sldId id="269" r:id="rId22"/>
    <p:sldId id="277" r:id="rId23"/>
    <p:sldId id="291" r:id="rId24"/>
    <p:sldId id="292" r:id="rId25"/>
    <p:sldId id="294" r:id="rId26"/>
    <p:sldId id="295" r:id="rId27"/>
    <p:sldId id="296" r:id="rId28"/>
    <p:sldId id="297" r:id="rId29"/>
    <p:sldId id="324" r:id="rId30"/>
    <p:sldId id="325" r:id="rId31"/>
    <p:sldId id="300" r:id="rId32"/>
    <p:sldId id="301" r:id="rId33"/>
    <p:sldId id="304" r:id="rId34"/>
    <p:sldId id="326" r:id="rId35"/>
    <p:sldId id="327" r:id="rId36"/>
    <p:sldId id="273" r:id="rId37"/>
    <p:sldId id="303" r:id="rId38"/>
    <p:sldId id="274" r:id="rId39"/>
    <p:sldId id="284" r:id="rId40"/>
    <p:sldId id="285" r:id="rId41"/>
    <p:sldId id="286" r:id="rId42"/>
    <p:sldId id="287" r:id="rId43"/>
    <p:sldId id="306" r:id="rId44"/>
    <p:sldId id="305" r:id="rId45"/>
    <p:sldId id="275" r:id="rId46"/>
    <p:sldId id="308" r:id="rId4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3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1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7EC88-2478-43BA-A729-55F16AF5DB4D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CB1CB-DCE0-4708-9B3A-09F03CCFC4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40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CB1CB-DCE0-4708-9B3A-09F03CCFC4F7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44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715719-D024-445C-A8A3-C7438AE2A525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66BFFE-0974-4735-9729-A62500DB8E5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15719-D024-445C-A8A3-C7438AE2A525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6BFFE-0974-4735-9729-A62500DB8E5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15719-D024-445C-A8A3-C7438AE2A525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6BFFE-0974-4735-9729-A62500DB8E5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15719-D024-445C-A8A3-C7438AE2A525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6BFFE-0974-4735-9729-A62500DB8E5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>
            <a:lvl1pPr algn="ctr">
              <a:defRPr sz="3200"/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15719-D024-445C-A8A3-C7438AE2A525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6BFFE-0974-4735-9729-A62500DB8E5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15719-D024-445C-A8A3-C7438AE2A525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6BFFE-0974-4735-9729-A62500DB8E5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15719-D024-445C-A8A3-C7438AE2A525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6BFFE-0974-4735-9729-A62500DB8E5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15719-D024-445C-A8A3-C7438AE2A525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6BFFE-0974-4735-9729-A62500DB8E5C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15719-D024-445C-A8A3-C7438AE2A525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6BFFE-0974-4735-9729-A62500DB8E5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715719-D024-445C-A8A3-C7438AE2A525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6BFFE-0974-4735-9729-A62500DB8E5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715719-D024-445C-A8A3-C7438AE2A525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66BFFE-0974-4735-9729-A62500DB8E5C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810539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  <a:p>
            <a:pPr lvl="1" eaLnBrk="1" latinLnBrk="0" hangingPunct="1"/>
            <a:r>
              <a:rPr kumimoji="0" lang="pl-PL" dirty="0" smtClean="0"/>
              <a:t>Drugi poziom</a:t>
            </a:r>
          </a:p>
          <a:p>
            <a:pPr lvl="2" eaLnBrk="1" latinLnBrk="0" hangingPunct="1"/>
            <a:r>
              <a:rPr kumimoji="0" lang="pl-PL" dirty="0" smtClean="0"/>
              <a:t>Trzeci poziom</a:t>
            </a:r>
          </a:p>
          <a:p>
            <a:pPr lvl="3" eaLnBrk="1" latinLnBrk="0" hangingPunct="1"/>
            <a:r>
              <a:rPr kumimoji="0" lang="pl-PL" dirty="0" smtClean="0"/>
              <a:t>Czwarty poziom</a:t>
            </a:r>
          </a:p>
          <a:p>
            <a:pPr lvl="4" eaLnBrk="1" latinLnBrk="0" hangingPunct="1"/>
            <a:r>
              <a:rPr kumimoji="0" lang="pl-PL" dirty="0" smtClean="0"/>
              <a:t>Piąty poziom</a:t>
            </a:r>
            <a:endParaRPr kumimoji="0" lang="en-US" dirty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715719-D024-445C-A8A3-C7438AE2A525}" type="datetimeFigureOut">
              <a:rPr lang="pl-PL" smtClean="0"/>
              <a:t>2012-02-19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66BFFE-0974-4735-9729-A62500DB8E5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28.png"/><Relationship Id="rId3" Type="http://schemas.openxmlformats.org/officeDocument/2006/relationships/image" Target="../media/image24.png"/><Relationship Id="rId21" Type="http://schemas.openxmlformats.org/officeDocument/2006/relationships/image" Target="../media/image31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23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34.png"/><Relationship Id="rId5" Type="http://schemas.openxmlformats.org/officeDocument/2006/relationships/image" Target="../media/image25.png"/><Relationship Id="rId15" Type="http://schemas.openxmlformats.org/officeDocument/2006/relationships/image" Target="../media/image12.png"/><Relationship Id="rId23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8.png"/><Relationship Id="rId5" Type="http://schemas.openxmlformats.org/officeDocument/2006/relationships/image" Target="../media/image7.png"/><Relationship Id="rId15" Type="http://schemas.openxmlformats.org/officeDocument/2006/relationships/image" Target="../media/image62.png"/><Relationship Id="rId10" Type="http://schemas.openxmlformats.org/officeDocument/2006/relationships/image" Target="../media/image11.png"/><Relationship Id="rId19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.png"/><Relationship Id="rId21" Type="http://schemas.openxmlformats.org/officeDocument/2006/relationships/image" Target="../media/image67.png"/><Relationship Id="rId7" Type="http://schemas.openxmlformats.org/officeDocument/2006/relationships/image" Target="../media/image8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61.png"/><Relationship Id="rId10" Type="http://schemas.openxmlformats.org/officeDocument/2006/relationships/image" Target="../media/image6.png"/><Relationship Id="rId19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3.png"/><Relationship Id="rId21" Type="http://schemas.openxmlformats.org/officeDocument/2006/relationships/image" Target="../media/image68.png"/><Relationship Id="rId7" Type="http://schemas.openxmlformats.org/officeDocument/2006/relationships/image" Target="../media/image9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7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11.png"/><Relationship Id="rId19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3.png"/><Relationship Id="rId21" Type="http://schemas.openxmlformats.org/officeDocument/2006/relationships/image" Target="../media/image68.png"/><Relationship Id="rId7" Type="http://schemas.openxmlformats.org/officeDocument/2006/relationships/image" Target="../media/image9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5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7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11.png"/><Relationship Id="rId19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3.png"/><Relationship Id="rId21" Type="http://schemas.openxmlformats.org/officeDocument/2006/relationships/image" Target="../media/image68.png"/><Relationship Id="rId7" Type="http://schemas.openxmlformats.org/officeDocument/2006/relationships/image" Target="../media/image9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5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7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11.png"/><Relationship Id="rId19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1.png"/><Relationship Id="rId7" Type="http://schemas.openxmlformats.org/officeDocument/2006/relationships/image" Target="../media/image76.png"/><Relationship Id="rId12" Type="http://schemas.openxmlformats.org/officeDocument/2006/relationships/image" Target="../media/image8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5.png"/><Relationship Id="rId5" Type="http://schemas.openxmlformats.org/officeDocument/2006/relationships/image" Target="../media/image83.png"/><Relationship Id="rId10" Type="http://schemas.openxmlformats.org/officeDocument/2006/relationships/image" Target="../media/image79.png"/><Relationship Id="rId4" Type="http://schemas.openxmlformats.org/officeDocument/2006/relationships/image" Target="../media/image82.png"/><Relationship Id="rId9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5.png"/><Relationship Id="rId7" Type="http://schemas.openxmlformats.org/officeDocument/2006/relationships/image" Target="../media/image6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5.png"/><Relationship Id="rId10" Type="http://schemas.openxmlformats.org/officeDocument/2006/relationships/image" Target="../media/image73.png"/><Relationship Id="rId4" Type="http://schemas.openxmlformats.org/officeDocument/2006/relationships/image" Target="../media/image74.png"/><Relationship Id="rId9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5.png"/><Relationship Id="rId10" Type="http://schemas.openxmlformats.org/officeDocument/2006/relationships/image" Target="../media/image73.png"/><Relationship Id="rId4" Type="http://schemas.openxmlformats.org/officeDocument/2006/relationships/image" Target="../media/image74.png"/><Relationship Id="rId9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5.png"/><Relationship Id="rId10" Type="http://schemas.openxmlformats.org/officeDocument/2006/relationships/image" Target="../media/image73.png"/><Relationship Id="rId4" Type="http://schemas.openxmlformats.org/officeDocument/2006/relationships/image" Target="../media/image74.png"/><Relationship Id="rId9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062664" cy="1512167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Exploring and Exploiting Clones in Elections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46977" y="221537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Edith</a:t>
            </a:r>
            <a:r>
              <a:rPr lang="pl-PL" sz="2000" dirty="0" smtClean="0"/>
              <a:t> </a:t>
            </a:r>
            <a:r>
              <a:rPr lang="pl-PL" sz="2000" dirty="0" err="1" smtClean="0"/>
              <a:t>Elkind</a:t>
            </a:r>
            <a:endParaRPr lang="pl-PL" dirty="0" smtClean="0"/>
          </a:p>
          <a:p>
            <a:r>
              <a:rPr lang="pl-PL" sz="1400" dirty="0" err="1" smtClean="0"/>
              <a:t>Nanyang</a:t>
            </a:r>
            <a:r>
              <a:rPr lang="pl-PL" sz="1400" dirty="0" smtClean="0"/>
              <a:t> </a:t>
            </a:r>
            <a:r>
              <a:rPr lang="pl-PL" sz="1400" dirty="0" err="1" smtClean="0"/>
              <a:t>Technological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err="1" smtClean="0"/>
              <a:t>University</a:t>
            </a:r>
            <a:r>
              <a:rPr lang="pl-PL" sz="1400" dirty="0" smtClean="0"/>
              <a:t>, </a:t>
            </a:r>
            <a:r>
              <a:rPr lang="pl-PL" sz="1400" dirty="0" err="1" smtClean="0"/>
              <a:t>Singapore</a:t>
            </a:r>
            <a:endParaRPr lang="pl-PL" sz="14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5046977" y="3174689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Piotr Faliszewski</a:t>
            </a:r>
            <a:endParaRPr lang="pl-PL" b="1" dirty="0" smtClean="0"/>
          </a:p>
          <a:p>
            <a:r>
              <a:rPr lang="pl-PL" sz="1400" b="1" dirty="0" smtClean="0"/>
              <a:t>AGH </a:t>
            </a:r>
            <a:r>
              <a:rPr lang="pl-PL" sz="1400" b="1" dirty="0" err="1" smtClean="0"/>
              <a:t>Univeristy</a:t>
            </a:r>
            <a:r>
              <a:rPr lang="pl-PL" sz="1400" b="1" dirty="0" smtClean="0"/>
              <a:t> of Science</a:t>
            </a:r>
          </a:p>
          <a:p>
            <a:r>
              <a:rPr lang="pl-PL" sz="1400" b="1" dirty="0" smtClean="0"/>
              <a:t>and Technology, Poland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053480" y="404464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Arkadii </a:t>
            </a:r>
            <a:r>
              <a:rPr lang="pl-PL" sz="2000" dirty="0" err="1" smtClean="0"/>
              <a:t>Slinko</a:t>
            </a:r>
            <a:r>
              <a:rPr lang="pl-PL" sz="2000" dirty="0" smtClean="0"/>
              <a:t> </a:t>
            </a:r>
            <a:r>
              <a:rPr lang="pl-PL" sz="1400" dirty="0" err="1" smtClean="0"/>
              <a:t>University</a:t>
            </a:r>
            <a:r>
              <a:rPr lang="pl-PL" sz="1400" dirty="0" smtClean="0"/>
              <a:t> of Auckland</a:t>
            </a:r>
            <a:br>
              <a:rPr lang="pl-PL" sz="1400" dirty="0" smtClean="0"/>
            </a:br>
            <a:r>
              <a:rPr lang="pl-PL" sz="1400" dirty="0" smtClean="0"/>
              <a:t>New </a:t>
            </a:r>
            <a:r>
              <a:rPr lang="pl-PL" sz="1400" dirty="0" err="1" smtClean="0"/>
              <a:t>Zealand</a:t>
            </a:r>
            <a:endParaRPr lang="pl-PL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59837" y="2238703"/>
            <a:ext cx="3223592" cy="261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complexity</a:t>
            </a:r>
            <a:r>
              <a:rPr lang="pl-PL" dirty="0" smtClean="0"/>
              <a:t> of the </a:t>
            </a:r>
            <a:br>
              <a:rPr lang="pl-PL" dirty="0" smtClean="0"/>
            </a:br>
            <a:r>
              <a:rPr lang="pl-PL" dirty="0" err="1" smtClean="0"/>
              <a:t>decloning</a:t>
            </a:r>
            <a:r>
              <a:rPr lang="pl-PL" dirty="0" smtClean="0"/>
              <a:t> problem?</a:t>
            </a:r>
          </a:p>
          <a:p>
            <a:endParaRPr lang="pl-PL" dirty="0" smtClean="0"/>
          </a:p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problem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?</a:t>
            </a:r>
            <a:endParaRPr lang="pl-PL" dirty="0"/>
          </a:p>
          <a:p>
            <a:pPr marL="109728" indent="0">
              <a:buNone/>
            </a:pPr>
            <a:endParaRPr lang="pl-PL" dirty="0"/>
          </a:p>
          <a:p>
            <a:r>
              <a:rPr lang="pl-PL" dirty="0" err="1" smtClean="0"/>
              <a:t>Voting</a:t>
            </a:r>
            <a:r>
              <a:rPr lang="pl-PL" dirty="0" smtClean="0"/>
              <a:t> </a:t>
            </a:r>
            <a:r>
              <a:rPr lang="pl-PL" dirty="0" err="1" smtClean="0"/>
              <a:t>rules</a:t>
            </a:r>
            <a:r>
              <a:rPr lang="pl-PL" dirty="0" smtClean="0"/>
              <a:t>?</a:t>
            </a:r>
          </a:p>
          <a:p>
            <a:pPr lvl="1"/>
            <a:r>
              <a:rPr lang="pl-PL" dirty="0" err="1" smtClean="0"/>
              <a:t>Plurality</a:t>
            </a:r>
            <a:endParaRPr lang="pl-PL" dirty="0" smtClean="0"/>
          </a:p>
          <a:p>
            <a:pPr lvl="1"/>
            <a:r>
              <a:rPr lang="pl-PL" dirty="0" smtClean="0"/>
              <a:t>K-</a:t>
            </a:r>
            <a:r>
              <a:rPr lang="pl-PL" dirty="0" err="1" smtClean="0"/>
              <a:t>approval</a:t>
            </a:r>
            <a:endParaRPr lang="pl-PL" dirty="0" smtClean="0"/>
          </a:p>
          <a:p>
            <a:pPr lvl="1"/>
            <a:r>
              <a:rPr lang="pl-PL" dirty="0" smtClean="0"/>
              <a:t>Veto</a:t>
            </a:r>
          </a:p>
          <a:p>
            <a:pPr lvl="1"/>
            <a:r>
              <a:rPr lang="pl-PL" dirty="0" err="1" smtClean="0"/>
              <a:t>Maximin</a:t>
            </a:r>
            <a:endParaRPr lang="pl-PL" dirty="0" smtClean="0"/>
          </a:p>
          <a:p>
            <a:pPr lvl="1"/>
            <a:r>
              <a:rPr lang="pl-PL" dirty="0" err="1" smtClean="0"/>
              <a:t>Borda</a:t>
            </a:r>
            <a:endParaRPr lang="pl-PL" dirty="0" smtClean="0"/>
          </a:p>
          <a:p>
            <a:pPr lvl="1"/>
            <a:r>
              <a:rPr lang="pl-PL" dirty="0" err="1" smtClean="0"/>
              <a:t>Copeland</a:t>
            </a:r>
            <a:endParaRPr lang="pl-PL" dirty="0" smtClean="0"/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Problem 2: </a:t>
            </a:r>
            <a:r>
              <a:rPr lang="pl-PL" dirty="0" err="1" smtClean="0"/>
              <a:t>Decloning</a:t>
            </a:r>
            <a:r>
              <a:rPr lang="pl-PL" dirty="0" smtClean="0"/>
              <a:t> to </a:t>
            </a:r>
            <a:r>
              <a:rPr lang="pl-PL" dirty="0" err="1" smtClean="0"/>
              <a:t>Become</a:t>
            </a:r>
            <a:r>
              <a:rPr lang="pl-PL" dirty="0" smtClean="0"/>
              <a:t> a Winner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54" y="1036319"/>
            <a:ext cx="781785" cy="99060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07" y="1067709"/>
            <a:ext cx="1458058" cy="1098642"/>
          </a:xfrm>
          <a:prstGeom prst="rect">
            <a:avLst/>
          </a:prstGeom>
        </p:spPr>
      </p:pic>
      <p:cxnSp>
        <p:nvCxnSpPr>
          <p:cNvPr id="8" name="Łącznik prosty ze strzałką 7"/>
          <p:cNvCxnSpPr>
            <a:endCxn id="11" idx="1"/>
          </p:cNvCxnSpPr>
          <p:nvPr/>
        </p:nvCxnSpPr>
        <p:spPr>
          <a:xfrm>
            <a:off x="4693920" y="2727960"/>
            <a:ext cx="1524000" cy="142965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4617720" y="2773680"/>
            <a:ext cx="975360" cy="103632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217920" y="2270760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Control by </a:t>
            </a:r>
            <a:r>
              <a:rPr lang="pl-PL" dirty="0" err="1" smtClean="0"/>
              <a:t>deleting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candidates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92D050"/>
                </a:solidFill>
                <a:sym typeface="Wingdings" pitchFamily="2" charset="2"/>
              </a:rPr>
              <a:t> we </a:t>
            </a:r>
            <a:r>
              <a:rPr lang="pl-PL" b="1" dirty="0" err="1" smtClean="0">
                <a:solidFill>
                  <a:srgbClr val="92D050"/>
                </a:solidFill>
                <a:sym typeface="Wingdings" pitchFamily="2" charset="2"/>
              </a:rPr>
              <a:t>are</a:t>
            </a:r>
            <a:r>
              <a:rPr lang="pl-PL" b="1" dirty="0">
                <a:solidFill>
                  <a:srgbClr val="92D050"/>
                </a:solidFill>
                <a:sym typeface="Wingdings" pitchFamily="2" charset="2"/>
              </a:rPr>
              <a:t/>
            </a:r>
            <a:br>
              <a:rPr lang="pl-PL" b="1" dirty="0">
                <a:solidFill>
                  <a:srgbClr val="92D050"/>
                </a:solidFill>
                <a:sym typeface="Wingdings" pitchFamily="2" charset="2"/>
              </a:rPr>
            </a:br>
            <a:r>
              <a:rPr lang="pl-PL" b="1" dirty="0" err="1" smtClean="0">
                <a:solidFill>
                  <a:srgbClr val="92D050"/>
                </a:solidFill>
                <a:sym typeface="Wingdings" pitchFamily="2" charset="2"/>
              </a:rPr>
              <a:t>allowed</a:t>
            </a:r>
            <a:r>
              <a:rPr lang="pl-PL" b="1" dirty="0" smtClean="0">
                <a:solidFill>
                  <a:srgbClr val="92D050"/>
                </a:solidFill>
                <a:sym typeface="Wingdings" pitchFamily="2" charset="2"/>
              </a:rPr>
              <a:t> to </a:t>
            </a:r>
            <a:r>
              <a:rPr lang="pl-PL" b="1" dirty="0" err="1" smtClean="0">
                <a:solidFill>
                  <a:srgbClr val="92D050"/>
                </a:solidFill>
                <a:sym typeface="Wingdings" pitchFamily="2" charset="2"/>
              </a:rPr>
              <a:t>delete</a:t>
            </a:r>
            <a:r>
              <a:rPr lang="pl-PL" b="1" dirty="0" smtClean="0">
                <a:solidFill>
                  <a:srgbClr val="92D050"/>
                </a:solidFill>
                <a:sym typeface="Wingdings" pitchFamily="2" charset="2"/>
              </a:rPr>
              <a:t> </a:t>
            </a:r>
            <a:r>
              <a:rPr lang="pl-PL" b="1" dirty="0" err="1" smtClean="0">
                <a:solidFill>
                  <a:srgbClr val="92D050"/>
                </a:solidFill>
                <a:sym typeface="Wingdings" pitchFamily="2" charset="2"/>
              </a:rPr>
              <a:t>some</a:t>
            </a:r>
            <a:r>
              <a:rPr lang="pl-PL" b="1" dirty="0" smtClean="0">
                <a:solidFill>
                  <a:srgbClr val="92D050"/>
                </a:solidFill>
                <a:sym typeface="Wingdings" pitchFamily="2" charset="2"/>
              </a:rPr>
              <a:t/>
            </a:r>
            <a:br>
              <a:rPr lang="pl-PL" b="1" dirty="0" smtClean="0">
                <a:solidFill>
                  <a:srgbClr val="92D050"/>
                </a:solidFill>
                <a:sym typeface="Wingdings" pitchFamily="2" charset="2"/>
              </a:rPr>
            </a:br>
            <a:r>
              <a:rPr lang="pl-PL" b="1" dirty="0" smtClean="0">
                <a:solidFill>
                  <a:srgbClr val="92D050"/>
                </a:solidFill>
                <a:sym typeface="Wingdings" pitchFamily="2" charset="2"/>
              </a:rPr>
              <a:t>of the </a:t>
            </a:r>
            <a:r>
              <a:rPr lang="pl-PL" b="1" dirty="0" err="1" smtClean="0">
                <a:solidFill>
                  <a:srgbClr val="92D050"/>
                </a:solidFill>
                <a:sym typeface="Wingdings" pitchFamily="2" charset="2"/>
              </a:rPr>
              <a:t>clones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638800" y="3703320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Problem 1: </a:t>
            </a:r>
            <a:r>
              <a:rPr lang="pl-PL" dirty="0" err="1" smtClean="0"/>
              <a:t>Discovering</a:t>
            </a:r>
            <a:r>
              <a:rPr lang="pl-PL" dirty="0" smtClean="0"/>
              <a:t> the</a:t>
            </a:r>
            <a:br>
              <a:rPr lang="pl-PL" dirty="0" smtClean="0"/>
            </a:br>
            <a:r>
              <a:rPr lang="pl-PL" dirty="0" err="1" smtClean="0"/>
              <a:t>true</a:t>
            </a:r>
            <a:r>
              <a:rPr lang="pl-PL" dirty="0" smtClean="0"/>
              <a:t> </a:t>
            </a:r>
            <a:r>
              <a:rPr lang="pl-PL" dirty="0" err="1" smtClean="0"/>
              <a:t>election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3764280" y="5029200"/>
            <a:ext cx="4632960" cy="1615440"/>
          </a:xfrm>
          <a:prstGeom prst="roundRect">
            <a:avLst/>
          </a:prstGeom>
          <a:solidFill>
            <a:srgbClr val="92D050">
              <a:alpha val="40000"/>
            </a:srgbClr>
          </a:solidFill>
          <a:ln w="50800" cmpd="sng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pl-PL" b="1" dirty="0" err="1" smtClean="0"/>
              <a:t>Independnce</a:t>
            </a:r>
            <a:r>
              <a:rPr lang="pl-PL" b="1" dirty="0" smtClean="0"/>
              <a:t> of </a:t>
            </a:r>
            <a:r>
              <a:rPr lang="pl-PL" b="1" dirty="0" err="1" smtClean="0"/>
              <a:t>irrelevant</a:t>
            </a:r>
            <a:r>
              <a:rPr lang="pl-PL" b="1" dirty="0" smtClean="0"/>
              <a:t> </a:t>
            </a:r>
            <a:r>
              <a:rPr lang="pl-PL" b="1" dirty="0" err="1" smtClean="0"/>
              <a:t>clones</a:t>
            </a:r>
            <a:r>
              <a:rPr lang="pl-PL" b="1" dirty="0" smtClean="0"/>
              <a:t>:</a:t>
            </a:r>
            <a:r>
              <a:rPr lang="pl-PL" dirty="0" smtClean="0"/>
              <a:t> The </a:t>
            </a:r>
            <a:r>
              <a:rPr lang="pl-PL" dirty="0" err="1" smtClean="0"/>
              <a:t>score</a:t>
            </a:r>
            <a:r>
              <a:rPr lang="pl-PL" dirty="0" smtClean="0"/>
              <a:t> of a </a:t>
            </a:r>
            <a:r>
              <a:rPr lang="pl-PL" dirty="0" err="1" smtClean="0"/>
              <a:t>candidate</a:t>
            </a:r>
            <a:r>
              <a:rPr lang="pl-PL" dirty="0" smtClean="0"/>
              <a:t> </a:t>
            </a:r>
            <a:r>
              <a:rPr lang="pl-PL" dirty="0" err="1" smtClean="0"/>
              <a:t>remains</a:t>
            </a:r>
            <a:r>
              <a:rPr lang="pl-PL" dirty="0" smtClean="0"/>
              <a:t> </a:t>
            </a:r>
            <a:r>
              <a:rPr lang="pl-PL" dirty="0" err="1" smtClean="0"/>
              <a:t>constant</a:t>
            </a:r>
            <a:r>
              <a:rPr lang="pl-PL" dirty="0" smtClean="0"/>
              <a:t> </a:t>
            </a:r>
            <a:r>
              <a:rPr lang="pl-PL" dirty="0" err="1" smtClean="0"/>
              <a:t>irrespective</a:t>
            </a:r>
            <a:r>
              <a:rPr lang="pl-PL" dirty="0" smtClean="0"/>
              <a:t> </a:t>
            </a:r>
            <a:r>
              <a:rPr lang="pl-PL" dirty="0" err="1" smtClean="0"/>
              <a:t>how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candidates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clones</a:t>
            </a:r>
            <a:endParaRPr lang="pl-PL" dirty="0"/>
          </a:p>
        </p:txBody>
      </p:sp>
      <p:sp>
        <p:nvSpPr>
          <p:cNvPr id="18" name="Wygięta strzałka 17"/>
          <p:cNvSpPr/>
          <p:nvPr/>
        </p:nvSpPr>
        <p:spPr>
          <a:xfrm rot="5400000">
            <a:off x="3154680" y="2590800"/>
            <a:ext cx="1478280" cy="3307080"/>
          </a:xfrm>
          <a:prstGeom prst="bentArrow">
            <a:avLst>
              <a:gd name="adj1" fmla="val 6081"/>
              <a:gd name="adj2" fmla="val 12838"/>
              <a:gd name="adj3" fmla="val 17142"/>
              <a:gd name="adj4" fmla="val 43750"/>
            </a:avLst>
          </a:prstGeom>
          <a:solidFill>
            <a:srgbClr val="92D050">
              <a:alpha val="40000"/>
            </a:srgbClr>
          </a:solidFill>
          <a:ln w="50800" cmpd="sng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Wygięta strzałka 18"/>
          <p:cNvSpPr/>
          <p:nvPr/>
        </p:nvSpPr>
        <p:spPr>
          <a:xfrm rot="5400000">
            <a:off x="3238500" y="3177540"/>
            <a:ext cx="822960" cy="2819400"/>
          </a:xfrm>
          <a:prstGeom prst="bentArrow">
            <a:avLst>
              <a:gd name="adj1" fmla="val 8943"/>
              <a:gd name="adj2" fmla="val 22097"/>
              <a:gd name="adj3" fmla="val 31556"/>
              <a:gd name="adj4" fmla="val 43750"/>
            </a:avLst>
          </a:prstGeom>
          <a:solidFill>
            <a:srgbClr val="92D050">
              <a:alpha val="40000"/>
            </a:srgbClr>
          </a:solidFill>
          <a:ln w="50800" cmpd="sng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Wygięta strzałka 19"/>
          <p:cNvSpPr/>
          <p:nvPr/>
        </p:nvSpPr>
        <p:spPr>
          <a:xfrm rot="5400000">
            <a:off x="3131820" y="3619500"/>
            <a:ext cx="487680" cy="2209800"/>
          </a:xfrm>
          <a:prstGeom prst="bentArrow">
            <a:avLst>
              <a:gd name="adj1" fmla="val 15077"/>
              <a:gd name="adj2" fmla="val 31588"/>
              <a:gd name="adj3" fmla="val 44172"/>
              <a:gd name="adj4" fmla="val 18750"/>
            </a:avLst>
          </a:prstGeom>
          <a:solidFill>
            <a:srgbClr val="92D050">
              <a:alpha val="40000"/>
            </a:srgbClr>
          </a:solidFill>
          <a:ln w="50800" cmpd="sng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0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l-PL" dirty="0" err="1" smtClean="0"/>
              <a:t>Algorithm</a:t>
            </a:r>
            <a:r>
              <a:rPr lang="pl-PL" dirty="0" smtClean="0"/>
              <a:t> for </a:t>
            </a:r>
            <a:r>
              <a:rPr lang="pl-PL" dirty="0" err="1" smtClean="0"/>
              <a:t>rules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satisfying</a:t>
            </a:r>
            <a:r>
              <a:rPr lang="pl-PL" dirty="0" smtClean="0"/>
              <a:t> IIC:</a:t>
            </a:r>
          </a:p>
          <a:p>
            <a:pPr marL="566928" indent="-457200">
              <a:buFont typeface="+mj-lt"/>
              <a:buAutoNum type="arabicPeriod"/>
            </a:pPr>
            <a:endParaRPr lang="pl-PL" dirty="0" smtClean="0"/>
          </a:p>
          <a:p>
            <a:pPr marL="365125" indent="-255588">
              <a:buFont typeface="+mj-lt"/>
              <a:buAutoNum type="arabicPeriod"/>
            </a:pPr>
            <a:r>
              <a:rPr lang="pl-PL" dirty="0" err="1" smtClean="0"/>
              <a:t>Let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00B050"/>
                </a:solidFill>
              </a:rPr>
              <a:t>p</a:t>
            </a:r>
            <a:r>
              <a:rPr lang="pl-PL" dirty="0" smtClean="0"/>
              <a:t> be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preferred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candidate</a:t>
            </a:r>
            <a:endParaRPr lang="pl-PL" dirty="0"/>
          </a:p>
          <a:p>
            <a:pPr marL="365125" indent="-255588">
              <a:buFont typeface="+mj-lt"/>
              <a:buAutoNum type="arabicPeriod"/>
            </a:pPr>
            <a:r>
              <a:rPr lang="pl-PL" dirty="0" smtClean="0"/>
              <a:t>For </a:t>
            </a:r>
            <a:r>
              <a:rPr lang="pl-PL" dirty="0" err="1" smtClean="0"/>
              <a:t>each</a:t>
            </a:r>
            <a:r>
              <a:rPr lang="pl-PL" dirty="0" smtClean="0"/>
              <a:t> clone set </a:t>
            </a:r>
            <a:r>
              <a:rPr lang="pl-PL" dirty="0" err="1" smtClean="0"/>
              <a:t>including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00B050"/>
                </a:solidFill>
              </a:rPr>
              <a:t>p</a:t>
            </a:r>
            <a:r>
              <a:rPr lang="pl-PL" dirty="0" smtClean="0"/>
              <a:t>:</a:t>
            </a:r>
          </a:p>
          <a:p>
            <a:pPr marL="621157" lvl="1" indent="-255588">
              <a:buFont typeface="+mj-lt"/>
              <a:buAutoNum type="arabicPeriod"/>
            </a:pPr>
            <a:r>
              <a:rPr lang="pl-PL" dirty="0" err="1" smtClean="0"/>
              <a:t>Declone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endParaRPr lang="pl-PL" dirty="0" smtClean="0"/>
          </a:p>
          <a:p>
            <a:pPr marL="621157" lvl="1" indent="-255588">
              <a:buFont typeface="+mj-lt"/>
              <a:buAutoNum type="arabicPeriod"/>
            </a:pPr>
            <a:r>
              <a:rPr lang="pl-PL" dirty="0" err="1" smtClean="0"/>
              <a:t>Remove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clone </a:t>
            </a:r>
            <a:r>
              <a:rPr lang="pl-PL" dirty="0" err="1" smtClean="0"/>
              <a:t>sets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intersect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endParaRPr lang="pl-PL" dirty="0"/>
          </a:p>
          <a:p>
            <a:pPr marL="621157" lvl="1" indent="-255588">
              <a:buFont typeface="+mj-lt"/>
              <a:buAutoNum type="arabicPeriod"/>
            </a:pPr>
            <a:r>
              <a:rPr lang="pl-PL" dirty="0" err="1" smtClean="0"/>
              <a:t>Compute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score</a:t>
            </a:r>
            <a:r>
              <a:rPr lang="pl-PL" dirty="0" smtClean="0"/>
              <a:t> (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decloning</a:t>
            </a:r>
            <a:r>
              <a:rPr lang="pl-PL" dirty="0" smtClean="0"/>
              <a:t>)</a:t>
            </a:r>
          </a:p>
          <a:p>
            <a:pPr marL="621157" lvl="1" indent="-255588">
              <a:buFont typeface="+mj-lt"/>
              <a:buAutoNum type="arabicPeriod"/>
            </a:pPr>
            <a:r>
              <a:rPr lang="pl-PL" dirty="0" smtClean="0"/>
              <a:t>For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clone set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does</a:t>
            </a:r>
            <a:r>
              <a:rPr lang="pl-PL" dirty="0" smtClean="0"/>
              <a:t> not </a:t>
            </a:r>
            <a:r>
              <a:rPr lang="pl-PL" dirty="0" err="1" smtClean="0"/>
              <a:t>intersect</a:t>
            </a:r>
            <a:endParaRPr lang="pl-PL" dirty="0"/>
          </a:p>
          <a:p>
            <a:pPr marL="858901" lvl="2" indent="-255588">
              <a:buFont typeface="+mj-lt"/>
              <a:buAutoNum type="arabicPeriod"/>
            </a:pPr>
            <a:r>
              <a:rPr lang="pl-PL" dirty="0" err="1" smtClean="0"/>
              <a:t>Compute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score</a:t>
            </a:r>
            <a:r>
              <a:rPr lang="pl-PL" dirty="0" smtClean="0"/>
              <a:t> (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decloning</a:t>
            </a:r>
            <a:r>
              <a:rPr lang="pl-PL" dirty="0" smtClean="0"/>
              <a:t>)</a:t>
            </a:r>
          </a:p>
          <a:p>
            <a:pPr marL="858901" lvl="2" indent="-255588">
              <a:buFont typeface="+mj-lt"/>
              <a:buAutoNum type="arabicPeriod"/>
            </a:pP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higher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score</a:t>
            </a:r>
            <a:r>
              <a:rPr lang="pl-PL" dirty="0" smtClean="0"/>
              <a:t> of </a:t>
            </a:r>
            <a:r>
              <a:rPr lang="pl-PL" dirty="0" err="1" smtClean="0"/>
              <a:t>p’s</a:t>
            </a:r>
            <a:r>
              <a:rPr lang="pl-PL" dirty="0" smtClean="0"/>
              <a:t> clone set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 err="1" smtClean="0"/>
              <a:t>remove</a:t>
            </a:r>
            <a:r>
              <a:rPr lang="pl-PL" dirty="0" smtClean="0"/>
              <a:t> from </a:t>
            </a:r>
            <a:r>
              <a:rPr lang="pl-PL" dirty="0" err="1" smtClean="0"/>
              <a:t>possible</a:t>
            </a:r>
            <a:r>
              <a:rPr lang="pl-PL" dirty="0" smtClean="0"/>
              <a:t> clone </a:t>
            </a:r>
            <a:r>
              <a:rPr lang="pl-PL" dirty="0" err="1" smtClean="0"/>
              <a:t>sets</a:t>
            </a:r>
            <a:endParaRPr lang="pl-PL" dirty="0" smtClean="0"/>
          </a:p>
          <a:p>
            <a:pPr marL="621157" lvl="1" indent="-255588">
              <a:buFont typeface="+mj-lt"/>
              <a:buAutoNum type="arabicPeriod"/>
            </a:pPr>
            <a:r>
              <a:rPr lang="pl-PL" dirty="0" err="1" smtClean="0"/>
              <a:t>Compute</a:t>
            </a:r>
            <a:r>
              <a:rPr lang="pl-PL" dirty="0" smtClean="0"/>
              <a:t> the </a:t>
            </a:r>
            <a:r>
              <a:rPr lang="pl-PL" dirty="0" err="1" smtClean="0"/>
              <a:t>best</a:t>
            </a:r>
            <a:r>
              <a:rPr lang="pl-PL" dirty="0" smtClean="0"/>
              <a:t> clone </a:t>
            </a:r>
            <a:r>
              <a:rPr lang="pl-PL" dirty="0" err="1" smtClean="0"/>
              <a:t>cover</a:t>
            </a:r>
            <a:r>
              <a:rPr lang="pl-PL" dirty="0" smtClean="0"/>
              <a:t> with </a:t>
            </a:r>
            <a:r>
              <a:rPr lang="pl-PL" dirty="0" err="1" smtClean="0"/>
              <a:t>given</a:t>
            </a:r>
            <a:r>
              <a:rPr lang="pl-PL" dirty="0" smtClean="0"/>
              <a:t> clone </a:t>
            </a:r>
            <a:r>
              <a:rPr lang="pl-PL" dirty="0" err="1" smtClean="0"/>
              <a:t>sets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Problem 2: </a:t>
            </a:r>
            <a:r>
              <a:rPr lang="pl-PL" dirty="0" err="1"/>
              <a:t>Decloning</a:t>
            </a:r>
            <a:r>
              <a:rPr lang="pl-PL" dirty="0"/>
              <a:t> to </a:t>
            </a:r>
            <a:r>
              <a:rPr lang="pl-PL" dirty="0" err="1"/>
              <a:t>Become</a:t>
            </a:r>
            <a:r>
              <a:rPr lang="pl-PL" dirty="0"/>
              <a:t> a Winner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282440" y="1127760"/>
            <a:ext cx="4632960" cy="1264920"/>
          </a:xfrm>
          <a:prstGeom prst="roundRect">
            <a:avLst/>
          </a:prstGeom>
          <a:solidFill>
            <a:srgbClr val="92D050">
              <a:alpha val="40000"/>
            </a:srgbClr>
          </a:solidFill>
          <a:ln w="50800" cmpd="sng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pl-PL" b="1" dirty="0" err="1" smtClean="0"/>
              <a:t>Independnce</a:t>
            </a:r>
            <a:r>
              <a:rPr lang="pl-PL" b="1" dirty="0" smtClean="0"/>
              <a:t> of </a:t>
            </a:r>
            <a:r>
              <a:rPr lang="pl-PL" b="1" dirty="0" err="1" smtClean="0"/>
              <a:t>irrelevant</a:t>
            </a:r>
            <a:r>
              <a:rPr lang="pl-PL" b="1" dirty="0" smtClean="0"/>
              <a:t> </a:t>
            </a:r>
            <a:r>
              <a:rPr lang="pl-PL" b="1" dirty="0" err="1" smtClean="0"/>
              <a:t>clones</a:t>
            </a:r>
            <a:r>
              <a:rPr lang="pl-PL" b="1" dirty="0" smtClean="0"/>
              <a:t>:</a:t>
            </a:r>
            <a:r>
              <a:rPr lang="pl-PL" dirty="0" smtClean="0"/>
              <a:t> The </a:t>
            </a:r>
            <a:r>
              <a:rPr lang="pl-PL" dirty="0" err="1" smtClean="0"/>
              <a:t>score</a:t>
            </a:r>
            <a:r>
              <a:rPr lang="pl-PL" dirty="0" smtClean="0"/>
              <a:t> of a </a:t>
            </a:r>
            <a:r>
              <a:rPr lang="pl-PL" dirty="0" err="1" smtClean="0"/>
              <a:t>candidate</a:t>
            </a:r>
            <a:r>
              <a:rPr lang="pl-PL" dirty="0" smtClean="0"/>
              <a:t> </a:t>
            </a:r>
            <a:r>
              <a:rPr lang="pl-PL" dirty="0" err="1" smtClean="0"/>
              <a:t>remains</a:t>
            </a:r>
            <a:r>
              <a:rPr lang="pl-PL" dirty="0" smtClean="0"/>
              <a:t> </a:t>
            </a:r>
            <a:r>
              <a:rPr lang="pl-PL" dirty="0" err="1" smtClean="0"/>
              <a:t>constant</a:t>
            </a:r>
            <a:r>
              <a:rPr lang="pl-PL" dirty="0" smtClean="0"/>
              <a:t> </a:t>
            </a:r>
            <a:r>
              <a:rPr lang="pl-PL" dirty="0" err="1" smtClean="0"/>
              <a:t>irrespective</a:t>
            </a:r>
            <a:r>
              <a:rPr lang="pl-PL" dirty="0" smtClean="0"/>
              <a:t> </a:t>
            </a:r>
            <a:r>
              <a:rPr lang="pl-PL" dirty="0" err="1" smtClean="0"/>
              <a:t>how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candidates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clones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4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Problem 2: </a:t>
            </a:r>
            <a:r>
              <a:rPr lang="pl-PL" dirty="0" err="1"/>
              <a:t>Decloning</a:t>
            </a:r>
            <a:r>
              <a:rPr lang="pl-PL" dirty="0"/>
              <a:t> to </a:t>
            </a:r>
            <a:r>
              <a:rPr lang="pl-PL" dirty="0" err="1"/>
              <a:t>Become</a:t>
            </a:r>
            <a:r>
              <a:rPr lang="pl-PL" dirty="0"/>
              <a:t> a Winner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282440" y="1127760"/>
            <a:ext cx="4632960" cy="1264920"/>
          </a:xfrm>
          <a:prstGeom prst="roundRect">
            <a:avLst/>
          </a:prstGeom>
          <a:solidFill>
            <a:srgbClr val="92D050">
              <a:alpha val="40000"/>
            </a:srgbClr>
          </a:solidFill>
          <a:ln w="50800" cmpd="sng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pl-PL" b="1" dirty="0" err="1" smtClean="0"/>
              <a:t>Independnce</a:t>
            </a:r>
            <a:r>
              <a:rPr lang="pl-PL" b="1" dirty="0" smtClean="0"/>
              <a:t> of </a:t>
            </a:r>
            <a:r>
              <a:rPr lang="pl-PL" b="1" dirty="0" err="1" smtClean="0"/>
              <a:t>irrelevant</a:t>
            </a:r>
            <a:r>
              <a:rPr lang="pl-PL" b="1" dirty="0" smtClean="0"/>
              <a:t> </a:t>
            </a:r>
            <a:r>
              <a:rPr lang="pl-PL" b="1" dirty="0" err="1" smtClean="0"/>
              <a:t>clones</a:t>
            </a:r>
            <a:r>
              <a:rPr lang="pl-PL" b="1" dirty="0" smtClean="0"/>
              <a:t>:</a:t>
            </a:r>
            <a:r>
              <a:rPr lang="pl-PL" dirty="0" smtClean="0"/>
              <a:t> The </a:t>
            </a:r>
            <a:r>
              <a:rPr lang="pl-PL" dirty="0" err="1" smtClean="0"/>
              <a:t>score</a:t>
            </a:r>
            <a:r>
              <a:rPr lang="pl-PL" dirty="0" smtClean="0"/>
              <a:t> of a </a:t>
            </a:r>
            <a:r>
              <a:rPr lang="pl-PL" dirty="0" err="1" smtClean="0"/>
              <a:t>candidate</a:t>
            </a:r>
            <a:r>
              <a:rPr lang="pl-PL" dirty="0" smtClean="0"/>
              <a:t> </a:t>
            </a:r>
            <a:r>
              <a:rPr lang="pl-PL" dirty="0" err="1" smtClean="0"/>
              <a:t>remains</a:t>
            </a:r>
            <a:r>
              <a:rPr lang="pl-PL" dirty="0" smtClean="0"/>
              <a:t> </a:t>
            </a:r>
            <a:r>
              <a:rPr lang="pl-PL" dirty="0" err="1" smtClean="0"/>
              <a:t>constant</a:t>
            </a:r>
            <a:r>
              <a:rPr lang="pl-PL" dirty="0" smtClean="0"/>
              <a:t> </a:t>
            </a:r>
            <a:r>
              <a:rPr lang="pl-PL" dirty="0" err="1" smtClean="0"/>
              <a:t>irrespective</a:t>
            </a:r>
            <a:r>
              <a:rPr lang="pl-PL" dirty="0" smtClean="0"/>
              <a:t> </a:t>
            </a:r>
            <a:r>
              <a:rPr lang="pl-PL" dirty="0" err="1" smtClean="0"/>
              <a:t>how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candidates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clones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838200" y="2682240"/>
            <a:ext cx="5608320" cy="1264920"/>
          </a:xfrm>
          <a:prstGeom prst="roundRect">
            <a:avLst/>
          </a:prstGeom>
          <a:solidFill>
            <a:srgbClr val="92D050">
              <a:alpha val="59000"/>
            </a:srgbClr>
          </a:solidFill>
          <a:ln w="50800" cmpd="sng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pl-PL" b="1" dirty="0" err="1" smtClean="0"/>
              <a:t>Thereom</a:t>
            </a:r>
            <a:r>
              <a:rPr lang="pl-PL" b="1" dirty="0" smtClean="0"/>
              <a:t>. </a:t>
            </a:r>
            <a:r>
              <a:rPr lang="pl-PL" dirty="0" smtClean="0"/>
              <a:t>For </a:t>
            </a: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voting</a:t>
            </a:r>
            <a:r>
              <a:rPr lang="pl-PL" dirty="0" smtClean="0"/>
              <a:t> </a:t>
            </a:r>
            <a:r>
              <a:rPr lang="pl-PL" dirty="0" err="1" smtClean="0"/>
              <a:t>rule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satisfies</a:t>
            </a:r>
            <a:r>
              <a:rPr lang="pl-PL" dirty="0" smtClean="0"/>
              <a:t> IIC, the problem of </a:t>
            </a:r>
            <a:r>
              <a:rPr lang="pl-PL" dirty="0" err="1" smtClean="0"/>
              <a:t>decloning</a:t>
            </a:r>
            <a:r>
              <a:rPr lang="pl-PL" dirty="0" smtClean="0"/>
              <a:t> to </a:t>
            </a:r>
            <a:r>
              <a:rPr lang="pl-PL" dirty="0" err="1" smtClean="0"/>
              <a:t>become</a:t>
            </a:r>
            <a:r>
              <a:rPr lang="pl-PL" dirty="0" smtClean="0"/>
              <a:t> a </a:t>
            </a:r>
            <a:r>
              <a:rPr lang="pl-PL" dirty="0" err="1" smtClean="0"/>
              <a:t>winner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in P.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2758440" y="4450080"/>
            <a:ext cx="5608320" cy="1264920"/>
          </a:xfrm>
          <a:prstGeom prst="roundRect">
            <a:avLst/>
          </a:prstGeom>
          <a:solidFill>
            <a:srgbClr val="92D050">
              <a:alpha val="19000"/>
            </a:srgbClr>
          </a:solidFill>
          <a:ln w="50800" cmpd="sng">
            <a:solidFill>
              <a:srgbClr val="92D05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pl-PL" b="1" dirty="0" err="1" smtClean="0"/>
              <a:t>Corollary</a:t>
            </a:r>
            <a:r>
              <a:rPr lang="pl-PL" b="1" dirty="0" smtClean="0"/>
              <a:t>. </a:t>
            </a:r>
            <a:r>
              <a:rPr lang="pl-PL" dirty="0" smtClean="0"/>
              <a:t>The problem of </a:t>
            </a:r>
            <a:r>
              <a:rPr lang="pl-PL" dirty="0" err="1" smtClean="0"/>
              <a:t>decloning</a:t>
            </a:r>
            <a:r>
              <a:rPr lang="pl-PL" dirty="0" smtClean="0"/>
              <a:t> to </a:t>
            </a:r>
            <a:r>
              <a:rPr lang="pl-PL" dirty="0" err="1" smtClean="0"/>
              <a:t>become</a:t>
            </a:r>
            <a:r>
              <a:rPr lang="pl-PL" dirty="0" smtClean="0"/>
              <a:t> a </a:t>
            </a:r>
            <a:r>
              <a:rPr lang="pl-PL" dirty="0" err="1" smtClean="0"/>
              <a:t>winner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in P for </a:t>
            </a:r>
            <a:r>
              <a:rPr lang="pl-PL" dirty="0" err="1" smtClean="0"/>
              <a:t>Plurality</a:t>
            </a:r>
            <a:r>
              <a:rPr lang="pl-PL" dirty="0" smtClean="0"/>
              <a:t>, Veto, and </a:t>
            </a:r>
            <a:r>
              <a:rPr lang="pl-PL" dirty="0" err="1" smtClean="0"/>
              <a:t>Maximin</a:t>
            </a:r>
            <a:r>
              <a:rPr lang="pl-PL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29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complexity</a:t>
            </a:r>
            <a:r>
              <a:rPr lang="pl-PL" dirty="0" smtClean="0"/>
              <a:t> of the </a:t>
            </a:r>
            <a:br>
              <a:rPr lang="pl-PL" dirty="0" smtClean="0"/>
            </a:br>
            <a:r>
              <a:rPr lang="pl-PL" dirty="0" err="1" smtClean="0"/>
              <a:t>decloning</a:t>
            </a:r>
            <a:r>
              <a:rPr lang="pl-PL" dirty="0" smtClean="0"/>
              <a:t> problem?</a:t>
            </a:r>
          </a:p>
          <a:p>
            <a:endParaRPr lang="pl-PL" dirty="0" smtClean="0"/>
          </a:p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problem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?</a:t>
            </a:r>
            <a:endParaRPr lang="pl-PL" dirty="0"/>
          </a:p>
          <a:p>
            <a:pPr marL="109728" indent="0">
              <a:buNone/>
            </a:pPr>
            <a:endParaRPr lang="pl-PL" dirty="0"/>
          </a:p>
          <a:p>
            <a:r>
              <a:rPr lang="pl-PL" dirty="0" err="1" smtClean="0"/>
              <a:t>Voting</a:t>
            </a:r>
            <a:r>
              <a:rPr lang="pl-PL" dirty="0" smtClean="0"/>
              <a:t> </a:t>
            </a:r>
            <a:r>
              <a:rPr lang="pl-PL" dirty="0" err="1" smtClean="0"/>
              <a:t>rules</a:t>
            </a:r>
            <a:r>
              <a:rPr lang="pl-PL" dirty="0" smtClean="0"/>
              <a:t>?</a:t>
            </a:r>
          </a:p>
          <a:p>
            <a:pPr lvl="1"/>
            <a:r>
              <a:rPr lang="pl-PL" b="1" dirty="0" err="1" smtClean="0">
                <a:solidFill>
                  <a:srgbClr val="92D050"/>
                </a:solidFill>
              </a:rPr>
              <a:t>Plurality</a:t>
            </a:r>
            <a:endParaRPr lang="pl-PL" b="1" dirty="0" smtClean="0">
              <a:solidFill>
                <a:srgbClr val="92D050"/>
              </a:solidFill>
            </a:endParaRPr>
          </a:p>
          <a:p>
            <a:pPr lvl="1"/>
            <a:r>
              <a:rPr lang="pl-PL" dirty="0" smtClean="0"/>
              <a:t>K-</a:t>
            </a:r>
            <a:r>
              <a:rPr lang="pl-PL" dirty="0" err="1" smtClean="0"/>
              <a:t>approval</a:t>
            </a:r>
            <a:endParaRPr lang="pl-PL" dirty="0" smtClean="0"/>
          </a:p>
          <a:p>
            <a:pPr lvl="1"/>
            <a:r>
              <a:rPr lang="pl-PL" b="1" dirty="0" smtClean="0">
                <a:solidFill>
                  <a:srgbClr val="92D050"/>
                </a:solidFill>
              </a:rPr>
              <a:t>Veto</a:t>
            </a:r>
          </a:p>
          <a:p>
            <a:pPr lvl="1"/>
            <a:r>
              <a:rPr lang="pl-PL" b="1" dirty="0" err="1" smtClean="0">
                <a:solidFill>
                  <a:srgbClr val="92D050"/>
                </a:solidFill>
              </a:rPr>
              <a:t>Maximin</a:t>
            </a:r>
            <a:endParaRPr lang="pl-PL" b="1" dirty="0" smtClean="0">
              <a:solidFill>
                <a:srgbClr val="92D050"/>
              </a:solidFill>
            </a:endParaRPr>
          </a:p>
          <a:p>
            <a:pPr lvl="1"/>
            <a:r>
              <a:rPr lang="pl-PL" dirty="0" err="1" smtClean="0"/>
              <a:t>Borda</a:t>
            </a:r>
            <a:endParaRPr lang="pl-PL" dirty="0" smtClean="0"/>
          </a:p>
          <a:p>
            <a:pPr lvl="1"/>
            <a:r>
              <a:rPr lang="pl-PL" dirty="0" err="1" smtClean="0"/>
              <a:t>Copeland</a:t>
            </a:r>
            <a:endParaRPr lang="pl-PL" dirty="0" smtClean="0"/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Problem 2: </a:t>
            </a:r>
            <a:r>
              <a:rPr lang="pl-PL" dirty="0" err="1" smtClean="0"/>
              <a:t>Decloning</a:t>
            </a:r>
            <a:r>
              <a:rPr lang="pl-PL" dirty="0" smtClean="0"/>
              <a:t> to </a:t>
            </a:r>
            <a:r>
              <a:rPr lang="pl-PL" dirty="0" err="1" smtClean="0"/>
              <a:t>Become</a:t>
            </a:r>
            <a:r>
              <a:rPr lang="pl-PL" dirty="0" smtClean="0"/>
              <a:t> a Winner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54" y="1036319"/>
            <a:ext cx="781785" cy="99060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07" y="1067709"/>
            <a:ext cx="1458058" cy="1098642"/>
          </a:xfrm>
          <a:prstGeom prst="rect">
            <a:avLst/>
          </a:prstGeom>
        </p:spPr>
      </p:pic>
      <p:cxnSp>
        <p:nvCxnSpPr>
          <p:cNvPr id="8" name="Łącznik prosty ze strzałką 7"/>
          <p:cNvCxnSpPr>
            <a:endCxn id="11" idx="1"/>
          </p:cNvCxnSpPr>
          <p:nvPr/>
        </p:nvCxnSpPr>
        <p:spPr>
          <a:xfrm>
            <a:off x="4693920" y="2727960"/>
            <a:ext cx="1524000" cy="1429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4617720" y="2773680"/>
            <a:ext cx="975360" cy="103632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217920" y="2270760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Control by </a:t>
            </a:r>
            <a:r>
              <a:rPr lang="pl-PL" dirty="0" err="1" smtClean="0"/>
              <a:t>deleting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candidates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 we 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are</a:t>
            </a:r>
            <a:r>
              <a:rPr lang="pl-PL" dirty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pl-PL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allowed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 to 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delete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some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pl-PL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of the 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clones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638800" y="3703320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Problem 1: </a:t>
            </a:r>
            <a:r>
              <a:rPr lang="pl-PL" dirty="0" err="1" smtClean="0"/>
              <a:t>Discovering</a:t>
            </a:r>
            <a:r>
              <a:rPr lang="pl-PL" dirty="0" smtClean="0"/>
              <a:t> the</a:t>
            </a:r>
            <a:br>
              <a:rPr lang="pl-PL" dirty="0" smtClean="0"/>
            </a:br>
            <a:r>
              <a:rPr lang="pl-PL" dirty="0" err="1" smtClean="0"/>
              <a:t>true</a:t>
            </a:r>
            <a:r>
              <a:rPr lang="pl-PL" dirty="0" smtClean="0"/>
              <a:t> </a:t>
            </a:r>
            <a:r>
              <a:rPr lang="pl-PL" dirty="0" err="1" smtClean="0"/>
              <a:t>election</a:t>
            </a:r>
            <a:r>
              <a:rPr lang="pl-PL" dirty="0" smtClean="0"/>
              <a:t>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81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complexity</a:t>
            </a:r>
            <a:r>
              <a:rPr lang="pl-PL" dirty="0" smtClean="0"/>
              <a:t> of the </a:t>
            </a:r>
            <a:br>
              <a:rPr lang="pl-PL" dirty="0" smtClean="0"/>
            </a:br>
            <a:r>
              <a:rPr lang="pl-PL" dirty="0" err="1" smtClean="0"/>
              <a:t>decloning</a:t>
            </a:r>
            <a:r>
              <a:rPr lang="pl-PL" dirty="0" smtClean="0"/>
              <a:t> problem?</a:t>
            </a:r>
          </a:p>
          <a:p>
            <a:endParaRPr lang="pl-PL" dirty="0" smtClean="0"/>
          </a:p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problem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?</a:t>
            </a:r>
            <a:endParaRPr lang="pl-PL" dirty="0"/>
          </a:p>
          <a:p>
            <a:pPr marL="109728" indent="0">
              <a:buNone/>
            </a:pPr>
            <a:endParaRPr lang="pl-PL" dirty="0"/>
          </a:p>
          <a:p>
            <a:r>
              <a:rPr lang="pl-PL" dirty="0" err="1" smtClean="0"/>
              <a:t>Voting</a:t>
            </a:r>
            <a:r>
              <a:rPr lang="pl-PL" dirty="0" smtClean="0"/>
              <a:t> </a:t>
            </a:r>
            <a:r>
              <a:rPr lang="pl-PL" dirty="0" err="1" smtClean="0"/>
              <a:t>rules</a:t>
            </a:r>
            <a:r>
              <a:rPr lang="pl-PL" dirty="0" smtClean="0"/>
              <a:t>?</a:t>
            </a:r>
          </a:p>
          <a:p>
            <a:pPr lvl="1"/>
            <a:r>
              <a:rPr lang="pl-PL" b="1" dirty="0" err="1" smtClean="0">
                <a:solidFill>
                  <a:srgbClr val="92D050"/>
                </a:solidFill>
              </a:rPr>
              <a:t>Plurality</a:t>
            </a:r>
            <a:endParaRPr lang="pl-PL" b="1" dirty="0" smtClean="0">
              <a:solidFill>
                <a:srgbClr val="92D050"/>
              </a:solidFill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</a:rPr>
              <a:t>K-</a:t>
            </a:r>
            <a:r>
              <a:rPr lang="pl-PL" b="1" dirty="0" err="1" smtClean="0">
                <a:solidFill>
                  <a:srgbClr val="FF0000"/>
                </a:solidFill>
              </a:rPr>
              <a:t>approval</a:t>
            </a:r>
            <a:endParaRPr lang="pl-PL" b="1" dirty="0" smtClean="0">
              <a:solidFill>
                <a:srgbClr val="FF0000"/>
              </a:solidFill>
            </a:endParaRPr>
          </a:p>
          <a:p>
            <a:pPr lvl="1"/>
            <a:r>
              <a:rPr lang="pl-PL" b="1" dirty="0" smtClean="0">
                <a:solidFill>
                  <a:srgbClr val="92D050"/>
                </a:solidFill>
              </a:rPr>
              <a:t>Veto</a:t>
            </a:r>
          </a:p>
          <a:p>
            <a:pPr lvl="1"/>
            <a:r>
              <a:rPr lang="pl-PL" b="1" dirty="0" err="1" smtClean="0">
                <a:solidFill>
                  <a:srgbClr val="92D050"/>
                </a:solidFill>
              </a:rPr>
              <a:t>Maximin</a:t>
            </a:r>
            <a:endParaRPr lang="pl-PL" b="1" dirty="0" smtClean="0">
              <a:solidFill>
                <a:srgbClr val="92D050"/>
              </a:solidFill>
            </a:endParaRPr>
          </a:p>
          <a:p>
            <a:pPr lvl="1"/>
            <a:r>
              <a:rPr lang="pl-PL" b="1" dirty="0" err="1" smtClean="0">
                <a:solidFill>
                  <a:srgbClr val="FF0000"/>
                </a:solidFill>
              </a:rPr>
              <a:t>Borda</a:t>
            </a:r>
            <a:endParaRPr lang="pl-PL" b="1" dirty="0" smtClean="0">
              <a:solidFill>
                <a:srgbClr val="FF0000"/>
              </a:solidFill>
            </a:endParaRPr>
          </a:p>
          <a:p>
            <a:pPr lvl="1"/>
            <a:r>
              <a:rPr lang="pl-PL" b="1" dirty="0" err="1" smtClean="0">
                <a:solidFill>
                  <a:srgbClr val="FF0000"/>
                </a:solidFill>
              </a:rPr>
              <a:t>Copeland</a:t>
            </a:r>
            <a:endParaRPr lang="pl-PL" b="1" dirty="0" smtClean="0">
              <a:solidFill>
                <a:srgbClr val="FF0000"/>
              </a:solidFill>
            </a:endParaRPr>
          </a:p>
        </p:txBody>
      </p:sp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Problem 2: </a:t>
            </a:r>
            <a:r>
              <a:rPr lang="pl-PL" dirty="0" err="1" smtClean="0"/>
              <a:t>Decloning</a:t>
            </a:r>
            <a:r>
              <a:rPr lang="pl-PL" dirty="0" smtClean="0"/>
              <a:t> to </a:t>
            </a:r>
            <a:r>
              <a:rPr lang="pl-PL" dirty="0" err="1" smtClean="0"/>
              <a:t>Become</a:t>
            </a:r>
            <a:r>
              <a:rPr lang="pl-PL" dirty="0" smtClean="0"/>
              <a:t> a Winner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54" y="1036319"/>
            <a:ext cx="781785" cy="9906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07" y="1067709"/>
            <a:ext cx="1458058" cy="1098642"/>
          </a:xfrm>
          <a:prstGeom prst="rect">
            <a:avLst/>
          </a:prstGeom>
        </p:spPr>
      </p:pic>
      <p:cxnSp>
        <p:nvCxnSpPr>
          <p:cNvPr id="9" name="Łącznik prosty ze strzałką 8"/>
          <p:cNvCxnSpPr>
            <a:endCxn id="11" idx="1"/>
          </p:cNvCxnSpPr>
          <p:nvPr/>
        </p:nvCxnSpPr>
        <p:spPr>
          <a:xfrm>
            <a:off x="4693920" y="2727960"/>
            <a:ext cx="1524000" cy="1429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217920" y="2270760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Control by </a:t>
            </a:r>
            <a:r>
              <a:rPr lang="pl-PL" dirty="0" err="1" smtClean="0"/>
              <a:t>deleting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candidates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 we 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are</a:t>
            </a:r>
            <a:r>
              <a:rPr lang="pl-PL" dirty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pl-PL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allowed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 to 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delete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some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pl-PL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of the 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clones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2560320" y="3916680"/>
            <a:ext cx="2468880" cy="2895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V="1">
            <a:off x="1965960" y="4495800"/>
            <a:ext cx="3048000" cy="3657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2407920" y="4831080"/>
            <a:ext cx="2636520" cy="3657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az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46" y="3841389"/>
            <a:ext cx="1881553" cy="1417744"/>
          </a:xfrm>
          <a:prstGeom prst="rect">
            <a:avLst/>
          </a:prstGeom>
        </p:spPr>
      </p:pic>
      <p:cxnSp>
        <p:nvCxnSpPr>
          <p:cNvPr id="28" name="Łącznik prosty ze strzałką 27"/>
          <p:cNvCxnSpPr/>
          <p:nvPr/>
        </p:nvCxnSpPr>
        <p:spPr>
          <a:xfrm flipH="1">
            <a:off x="6355080" y="3505200"/>
            <a:ext cx="838200" cy="79248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zaokrąglony 29"/>
          <p:cNvSpPr/>
          <p:nvPr/>
        </p:nvSpPr>
        <p:spPr>
          <a:xfrm>
            <a:off x="5013960" y="5547360"/>
            <a:ext cx="3931920" cy="1036320"/>
          </a:xfrm>
          <a:prstGeom prst="roundRect">
            <a:avLst/>
          </a:prstGeom>
          <a:solidFill>
            <a:srgbClr val="FF0000">
              <a:alpha val="13000"/>
            </a:srgbClr>
          </a:solidFill>
          <a:ln w="50800" cmpd="sng">
            <a:solidFill>
              <a:srgbClr val="FF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pl-PL" dirty="0" smtClean="0"/>
              <a:t>NP-</a:t>
            </a:r>
            <a:r>
              <a:rPr lang="pl-PL" dirty="0" err="1" smtClean="0"/>
              <a:t>completeness</a:t>
            </a:r>
            <a:r>
              <a:rPr lang="pl-PL" dirty="0" smtClean="0"/>
              <a:t> </a:t>
            </a:r>
            <a:r>
              <a:rPr lang="pl-PL" dirty="0" err="1" smtClean="0"/>
              <a:t>proofs</a:t>
            </a:r>
            <a:r>
              <a:rPr lang="pl-PL" dirty="0" smtClean="0"/>
              <a:t> </a:t>
            </a:r>
            <a:r>
              <a:rPr lang="pl-PL" dirty="0" err="1" smtClean="0"/>
              <a:t>ended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pl-PL" dirty="0" err="1" smtClean="0"/>
              <a:t>quite</a:t>
            </a:r>
            <a:r>
              <a:rPr lang="pl-PL" dirty="0" smtClean="0"/>
              <a:t> </a:t>
            </a:r>
            <a:r>
              <a:rPr lang="pl-PL" dirty="0" err="1" smtClean="0"/>
              <a:t>simple</a:t>
            </a:r>
            <a:r>
              <a:rPr lang="pl-PL" dirty="0" smtClean="0"/>
              <a:t>… </a:t>
            </a:r>
            <a:r>
              <a:rPr lang="pl-PL" dirty="0" err="1" smtClean="0"/>
              <a:t>after</a:t>
            </a:r>
            <a:r>
              <a:rPr lang="pl-PL" dirty="0" smtClean="0"/>
              <a:t> we </a:t>
            </a:r>
            <a:r>
              <a:rPr lang="pl-PL" dirty="0" err="1" smtClean="0"/>
              <a:t>understood</a:t>
            </a:r>
            <a:r>
              <a:rPr lang="pl-PL" dirty="0" smtClean="0"/>
              <a:t> clone </a:t>
            </a:r>
            <a:r>
              <a:rPr lang="pl-PL" dirty="0" err="1" smtClean="0"/>
              <a:t>structures</a:t>
            </a:r>
            <a:r>
              <a:rPr lang="pl-PL" dirty="0"/>
              <a:t>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1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72" y="5181600"/>
            <a:ext cx="726227" cy="83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0" y="5284000"/>
            <a:ext cx="1302068" cy="68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12" y="5442878"/>
            <a:ext cx="707634" cy="38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9" y="5273040"/>
            <a:ext cx="752594" cy="7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Problem 3: </a:t>
            </a:r>
            <a:r>
              <a:rPr lang="pl-PL" dirty="0" err="1" smtClean="0"/>
              <a:t>What</a:t>
            </a:r>
            <a:r>
              <a:rPr lang="pl-PL" dirty="0" smtClean="0"/>
              <a:t> Clone </a:t>
            </a:r>
            <a:r>
              <a:rPr lang="pl-PL" dirty="0" err="1" smtClean="0"/>
              <a:t>Structures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Arise</a:t>
            </a:r>
            <a:r>
              <a:rPr lang="pl-PL" dirty="0" smtClean="0"/>
              <a:t> in </a:t>
            </a:r>
            <a:r>
              <a:rPr lang="pl-PL" dirty="0" err="1" smtClean="0"/>
              <a:t>Elections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50" y="1480170"/>
            <a:ext cx="391915" cy="7202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0" y="1552180"/>
            <a:ext cx="526085" cy="6920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00" y="1480170"/>
            <a:ext cx="640834" cy="6937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40" y="1480170"/>
            <a:ext cx="640834" cy="6937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80" y="1480170"/>
            <a:ext cx="640834" cy="6937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10" y="1480170"/>
            <a:ext cx="640834" cy="69379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80" y="1408160"/>
            <a:ext cx="428989" cy="72557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70" y="1408160"/>
            <a:ext cx="428989" cy="72557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60" y="1408160"/>
            <a:ext cx="428989" cy="72557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50" y="1624190"/>
            <a:ext cx="486700" cy="5269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00" y="1624190"/>
            <a:ext cx="486700" cy="52692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00" y="1624190"/>
            <a:ext cx="486700" cy="52692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1624190"/>
            <a:ext cx="486700" cy="52692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80" y="1624190"/>
            <a:ext cx="486700" cy="52692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30" y="1624190"/>
            <a:ext cx="486700" cy="52692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20" y="1624190"/>
            <a:ext cx="486700" cy="526923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10" y="1624190"/>
            <a:ext cx="486700" cy="52692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90" y="2704340"/>
            <a:ext cx="391915" cy="72027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70" y="2704340"/>
            <a:ext cx="526085" cy="692031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90" y="2704340"/>
            <a:ext cx="640834" cy="693796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50" y="2704340"/>
            <a:ext cx="640834" cy="693796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10" y="2704340"/>
            <a:ext cx="640834" cy="693796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0" y="2704340"/>
            <a:ext cx="640834" cy="693796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40" y="2632330"/>
            <a:ext cx="428989" cy="725574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70" y="2632330"/>
            <a:ext cx="428989" cy="725574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60" y="2632330"/>
            <a:ext cx="428989" cy="725574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60" y="2848360"/>
            <a:ext cx="486700" cy="526923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10" y="2848360"/>
            <a:ext cx="486700" cy="526923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10" y="2848360"/>
            <a:ext cx="486700" cy="526923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70" y="2848360"/>
            <a:ext cx="486700" cy="526923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90" y="2848360"/>
            <a:ext cx="486700" cy="526923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40" y="2848360"/>
            <a:ext cx="486700" cy="526923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30" y="2848360"/>
            <a:ext cx="486700" cy="526923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20" y="2848360"/>
            <a:ext cx="486700" cy="526923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30" y="3856500"/>
            <a:ext cx="391915" cy="720277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0" y="3928510"/>
            <a:ext cx="526085" cy="692031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50" y="3856500"/>
            <a:ext cx="640834" cy="693796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90" y="3856500"/>
            <a:ext cx="640834" cy="693796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30" y="3856500"/>
            <a:ext cx="640834" cy="693796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50" y="3856500"/>
            <a:ext cx="640834" cy="693796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70" y="3784490"/>
            <a:ext cx="428989" cy="725574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00" y="3784490"/>
            <a:ext cx="428989" cy="725574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70" y="3784490"/>
            <a:ext cx="428989" cy="725574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60" y="4000520"/>
            <a:ext cx="486700" cy="526923"/>
          </a:xfrm>
          <a:prstGeom prst="rect">
            <a:avLst/>
          </a:prstGeom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10" y="4000520"/>
            <a:ext cx="486700" cy="526923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10" y="4000520"/>
            <a:ext cx="486700" cy="526923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70" y="4000520"/>
            <a:ext cx="486700" cy="526923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90" y="4000520"/>
            <a:ext cx="486700" cy="526923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40" y="4000520"/>
            <a:ext cx="486700" cy="526923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30" y="4000520"/>
            <a:ext cx="486700" cy="526923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20" y="4000520"/>
            <a:ext cx="486700" cy="526923"/>
          </a:xfrm>
          <a:prstGeom prst="rect">
            <a:avLst/>
          </a:prstGeom>
        </p:spPr>
      </p:pic>
      <p:sp>
        <p:nvSpPr>
          <p:cNvPr id="55" name="pole tekstowe 54"/>
          <p:cNvSpPr txBox="1"/>
          <p:nvPr/>
        </p:nvSpPr>
        <p:spPr>
          <a:xfrm>
            <a:off x="236160" y="155218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1</a:t>
            </a:r>
            <a:r>
              <a:rPr lang="pl-PL" sz="32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solidFill>
                <a:prstClr val="black"/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236160" y="277635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2</a:t>
            </a:r>
            <a:r>
              <a:rPr lang="pl-PL" sz="32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solidFill>
                <a:prstClr val="black"/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236160" y="392851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3</a:t>
            </a:r>
            <a:r>
              <a:rPr lang="pl-PL" sz="32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solidFill>
                <a:prstClr val="black"/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62" name="Prostokąt zaokrąglony 61"/>
          <p:cNvSpPr/>
          <p:nvPr/>
        </p:nvSpPr>
        <p:spPr>
          <a:xfrm>
            <a:off x="1964400" y="1408160"/>
            <a:ext cx="367251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3" name="Prostokąt zaokrąglony 62"/>
          <p:cNvSpPr/>
          <p:nvPr/>
        </p:nvSpPr>
        <p:spPr>
          <a:xfrm>
            <a:off x="1028270" y="2632330"/>
            <a:ext cx="367251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4" name="Prostokąt zaokrąglony 63"/>
          <p:cNvSpPr/>
          <p:nvPr/>
        </p:nvSpPr>
        <p:spPr>
          <a:xfrm>
            <a:off x="3044550" y="3784490"/>
            <a:ext cx="367251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5" name="Prostokąt zaokrąglony 64"/>
          <p:cNvSpPr/>
          <p:nvPr/>
        </p:nvSpPr>
        <p:spPr>
          <a:xfrm>
            <a:off x="6717060" y="1336150"/>
            <a:ext cx="208829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6" name="Prostokąt zaokrąglony 65"/>
          <p:cNvSpPr/>
          <p:nvPr/>
        </p:nvSpPr>
        <p:spPr>
          <a:xfrm>
            <a:off x="5132840" y="2560320"/>
            <a:ext cx="208829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7" name="Prostokąt zaokrąglony 66"/>
          <p:cNvSpPr/>
          <p:nvPr/>
        </p:nvSpPr>
        <p:spPr>
          <a:xfrm>
            <a:off x="6789070" y="3784490"/>
            <a:ext cx="208829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8" name="Prostokąt zaokrąglony 67"/>
          <p:cNvSpPr/>
          <p:nvPr/>
        </p:nvSpPr>
        <p:spPr>
          <a:xfrm>
            <a:off x="1919710" y="1336150"/>
            <a:ext cx="2729124" cy="100531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9" name="Prostokąt zaokrąglony 68"/>
          <p:cNvSpPr/>
          <p:nvPr/>
        </p:nvSpPr>
        <p:spPr>
          <a:xfrm>
            <a:off x="2036410" y="2566079"/>
            <a:ext cx="2729124" cy="100531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0" name="Prostokąt zaokrąglony 69"/>
          <p:cNvSpPr/>
          <p:nvPr/>
        </p:nvSpPr>
        <p:spPr>
          <a:xfrm>
            <a:off x="3008545" y="3700740"/>
            <a:ext cx="2729124" cy="100531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1" name="Prostokąt zaokrąglony 70"/>
          <p:cNvSpPr/>
          <p:nvPr/>
        </p:nvSpPr>
        <p:spPr>
          <a:xfrm>
            <a:off x="1888646" y="1253825"/>
            <a:ext cx="1796738" cy="1169963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3044550" y="2491285"/>
            <a:ext cx="1796738" cy="1169963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3" name="Prostokąt zaokrąglony 72"/>
          <p:cNvSpPr/>
          <p:nvPr/>
        </p:nvSpPr>
        <p:spPr>
          <a:xfrm>
            <a:off x="2965611" y="3618415"/>
            <a:ext cx="1796738" cy="1169963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28600" y="5440680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C(R</a:t>
            </a:r>
            <a:r>
              <a:rPr lang="pl-PL" sz="2800" baseline="-25000" dirty="0" smtClean="0"/>
              <a:t>1</a:t>
            </a:r>
            <a:r>
              <a:rPr lang="pl-PL" sz="2800" dirty="0" smtClean="0"/>
              <a:t>, R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, R</a:t>
            </a:r>
            <a:r>
              <a:rPr lang="pl-PL" sz="2800" baseline="-25000" dirty="0" smtClean="0"/>
              <a:t>3</a:t>
            </a:r>
            <a:r>
              <a:rPr lang="pl-PL" sz="2800" dirty="0" smtClean="0"/>
              <a:t>) = {{          }, {       }, {     }, {  </a:t>
            </a:r>
            <a:r>
              <a:rPr lang="pl-PL" sz="2800" b="1" dirty="0" smtClean="0"/>
              <a:t> </a:t>
            </a:r>
            <a:r>
              <a:rPr lang="pl-PL" sz="2800" dirty="0" smtClean="0"/>
              <a:t>   }, {     }</a:t>
            </a:r>
            <a:br>
              <a:rPr lang="pl-PL" sz="28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2800" dirty="0" smtClean="0"/>
              <a:t>                        {  }, {  }, {  }, {  }, {  }, {  },</a:t>
            </a:r>
            <a:r>
              <a:rPr lang="pl-PL" sz="800" dirty="0" smtClean="0"/>
              <a:t> </a:t>
            </a:r>
            <a:r>
              <a:rPr lang="pl-PL" sz="2800" dirty="0" smtClean="0"/>
              <a:t>{  },</a:t>
            </a:r>
            <a:r>
              <a:rPr lang="pl-PL" sz="800" dirty="0" smtClean="0"/>
              <a:t> </a:t>
            </a:r>
            <a:r>
              <a:rPr lang="pl-PL" sz="2800" dirty="0" smtClean="0"/>
              <a:t>{  },</a:t>
            </a:r>
            <a:r>
              <a:rPr lang="pl-PL" sz="800" dirty="0" smtClean="0"/>
              <a:t> </a:t>
            </a:r>
            <a:r>
              <a:rPr lang="pl-PL" sz="2800" dirty="0" smtClean="0"/>
              <a:t>{  }}</a:t>
            </a:r>
            <a:endParaRPr lang="pl-P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70" y="5242559"/>
            <a:ext cx="842949" cy="85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Obraz 7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31" y="6097891"/>
            <a:ext cx="202124" cy="371472"/>
          </a:xfrm>
          <a:prstGeom prst="rect">
            <a:avLst/>
          </a:prstGeom>
        </p:spPr>
      </p:pic>
      <p:pic>
        <p:nvPicPr>
          <p:cNvPr id="78" name="Obraz 7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1" y="6078461"/>
            <a:ext cx="271320" cy="356904"/>
          </a:xfrm>
          <a:prstGeom prst="rect">
            <a:avLst/>
          </a:prstGeom>
        </p:spPr>
      </p:pic>
      <p:pic>
        <p:nvPicPr>
          <p:cNvPr id="79" name="Obraz 7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60" y="6113130"/>
            <a:ext cx="330500" cy="357814"/>
          </a:xfrm>
          <a:prstGeom prst="rect">
            <a:avLst/>
          </a:prstGeom>
        </p:spPr>
      </p:pic>
      <p:pic>
        <p:nvPicPr>
          <p:cNvPr id="80" name="Obraz 7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20" y="6097890"/>
            <a:ext cx="330500" cy="357814"/>
          </a:xfrm>
          <a:prstGeom prst="rect">
            <a:avLst/>
          </a:prstGeom>
        </p:spPr>
      </p:pic>
      <p:pic>
        <p:nvPicPr>
          <p:cNvPr id="81" name="Obraz 8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60" y="6052170"/>
            <a:ext cx="330500" cy="357814"/>
          </a:xfrm>
          <a:prstGeom prst="rect">
            <a:avLst/>
          </a:prstGeom>
        </p:spPr>
      </p:pic>
      <p:pic>
        <p:nvPicPr>
          <p:cNvPr id="82" name="Obraz 8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10" y="6067410"/>
            <a:ext cx="330500" cy="357814"/>
          </a:xfrm>
          <a:prstGeom prst="rect">
            <a:avLst/>
          </a:prstGeom>
        </p:spPr>
      </p:pic>
      <p:pic>
        <p:nvPicPr>
          <p:cNvPr id="83" name="Obraz 8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21" y="6056360"/>
            <a:ext cx="221244" cy="374203"/>
          </a:xfrm>
          <a:prstGeom prst="rect">
            <a:avLst/>
          </a:prstGeom>
        </p:spPr>
      </p:pic>
      <p:pic>
        <p:nvPicPr>
          <p:cNvPr id="84" name="Obraz 8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51" y="6041120"/>
            <a:ext cx="221244" cy="374203"/>
          </a:xfrm>
          <a:prstGeom prst="rect">
            <a:avLst/>
          </a:prstGeom>
        </p:spPr>
      </p:pic>
      <p:pic>
        <p:nvPicPr>
          <p:cNvPr id="85" name="Obraz 8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01" y="6056360"/>
            <a:ext cx="221244" cy="374203"/>
          </a:xfrm>
          <a:prstGeom prst="rect">
            <a:avLst/>
          </a:prstGeom>
        </p:spPr>
      </p:pic>
      <p:cxnSp>
        <p:nvCxnSpPr>
          <p:cNvPr id="59" name="Łącznik prostoliniowy 58"/>
          <p:cNvCxnSpPr/>
          <p:nvPr/>
        </p:nvCxnSpPr>
        <p:spPr>
          <a:xfrm>
            <a:off x="137160" y="5090160"/>
            <a:ext cx="88849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65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72" y="1905000"/>
            <a:ext cx="726227" cy="83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0" y="2007400"/>
            <a:ext cx="1302068" cy="68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12" y="2166278"/>
            <a:ext cx="707634" cy="38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9" y="1996440"/>
            <a:ext cx="752594" cy="7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Problem 3: </a:t>
            </a:r>
            <a:r>
              <a:rPr lang="pl-PL" dirty="0" err="1" smtClean="0"/>
              <a:t>What</a:t>
            </a:r>
            <a:r>
              <a:rPr lang="pl-PL" dirty="0" smtClean="0"/>
              <a:t> Clone </a:t>
            </a:r>
            <a:r>
              <a:rPr lang="pl-PL" dirty="0" err="1" smtClean="0"/>
              <a:t>Structures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Arise</a:t>
            </a:r>
            <a:r>
              <a:rPr lang="pl-PL" dirty="0" smtClean="0"/>
              <a:t> in </a:t>
            </a:r>
            <a:r>
              <a:rPr lang="pl-PL" dirty="0" err="1" smtClean="0"/>
              <a:t>Elections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28600" y="2164080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C(R</a:t>
            </a:r>
            <a:r>
              <a:rPr lang="pl-PL" sz="2800" baseline="-25000" dirty="0" smtClean="0"/>
              <a:t>1</a:t>
            </a:r>
            <a:r>
              <a:rPr lang="pl-PL" sz="2800" dirty="0" smtClean="0"/>
              <a:t>, R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, R</a:t>
            </a:r>
            <a:r>
              <a:rPr lang="pl-PL" sz="2800" baseline="-25000" dirty="0" smtClean="0"/>
              <a:t>3</a:t>
            </a:r>
            <a:r>
              <a:rPr lang="pl-PL" sz="2800" dirty="0" smtClean="0"/>
              <a:t>) = {{          }, {       }, {     }, {  </a:t>
            </a:r>
            <a:r>
              <a:rPr lang="pl-PL" sz="2800" b="1" dirty="0" smtClean="0"/>
              <a:t> </a:t>
            </a:r>
            <a:r>
              <a:rPr lang="pl-PL" sz="2800" dirty="0" smtClean="0"/>
              <a:t>   }, {     }</a:t>
            </a:r>
            <a:br>
              <a:rPr lang="pl-PL" sz="28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2800" dirty="0" smtClean="0"/>
              <a:t>                        {  }, {  }, {  }, {  }, {  }, {  },</a:t>
            </a:r>
            <a:r>
              <a:rPr lang="pl-PL" sz="800" dirty="0" smtClean="0"/>
              <a:t> </a:t>
            </a:r>
            <a:r>
              <a:rPr lang="pl-PL" sz="2800" dirty="0" smtClean="0"/>
              <a:t>{  },</a:t>
            </a:r>
            <a:r>
              <a:rPr lang="pl-PL" sz="800" dirty="0" smtClean="0"/>
              <a:t> </a:t>
            </a:r>
            <a:r>
              <a:rPr lang="pl-PL" sz="2800" dirty="0" smtClean="0"/>
              <a:t>{  },</a:t>
            </a:r>
            <a:r>
              <a:rPr lang="pl-PL" sz="800" dirty="0" smtClean="0"/>
              <a:t> </a:t>
            </a:r>
            <a:r>
              <a:rPr lang="pl-PL" sz="2800" dirty="0" smtClean="0"/>
              <a:t>{  }}</a:t>
            </a:r>
            <a:endParaRPr lang="pl-P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70" y="1965959"/>
            <a:ext cx="842949" cy="85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Obraz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31" y="2821291"/>
            <a:ext cx="202124" cy="371472"/>
          </a:xfrm>
          <a:prstGeom prst="rect">
            <a:avLst/>
          </a:prstGeom>
        </p:spPr>
      </p:pic>
      <p:pic>
        <p:nvPicPr>
          <p:cNvPr id="78" name="Obraz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1" y="2801861"/>
            <a:ext cx="271320" cy="356904"/>
          </a:xfrm>
          <a:prstGeom prst="rect">
            <a:avLst/>
          </a:prstGeom>
        </p:spPr>
      </p:pic>
      <p:pic>
        <p:nvPicPr>
          <p:cNvPr id="79" name="Obraz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60" y="2836530"/>
            <a:ext cx="330500" cy="357814"/>
          </a:xfrm>
          <a:prstGeom prst="rect">
            <a:avLst/>
          </a:prstGeom>
        </p:spPr>
      </p:pic>
      <p:pic>
        <p:nvPicPr>
          <p:cNvPr id="80" name="Obraz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20" y="2821290"/>
            <a:ext cx="330500" cy="357814"/>
          </a:xfrm>
          <a:prstGeom prst="rect">
            <a:avLst/>
          </a:prstGeom>
        </p:spPr>
      </p:pic>
      <p:pic>
        <p:nvPicPr>
          <p:cNvPr id="81" name="Obraz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60" y="2775570"/>
            <a:ext cx="330500" cy="357814"/>
          </a:xfrm>
          <a:prstGeom prst="rect">
            <a:avLst/>
          </a:prstGeom>
        </p:spPr>
      </p:pic>
      <p:pic>
        <p:nvPicPr>
          <p:cNvPr id="82" name="Obraz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10" y="2790810"/>
            <a:ext cx="330500" cy="357814"/>
          </a:xfrm>
          <a:prstGeom prst="rect">
            <a:avLst/>
          </a:prstGeom>
        </p:spPr>
      </p:pic>
      <p:pic>
        <p:nvPicPr>
          <p:cNvPr id="83" name="Obraz 8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21" y="2779760"/>
            <a:ext cx="221244" cy="374203"/>
          </a:xfrm>
          <a:prstGeom prst="rect">
            <a:avLst/>
          </a:prstGeom>
        </p:spPr>
      </p:pic>
      <p:pic>
        <p:nvPicPr>
          <p:cNvPr id="84" name="Obraz 8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51" y="2764520"/>
            <a:ext cx="221244" cy="374203"/>
          </a:xfrm>
          <a:prstGeom prst="rect">
            <a:avLst/>
          </a:prstGeom>
        </p:spPr>
      </p:pic>
      <p:pic>
        <p:nvPicPr>
          <p:cNvPr id="85" name="Obraz 8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01" y="2779760"/>
            <a:ext cx="221244" cy="374203"/>
          </a:xfrm>
          <a:prstGeom prst="rect">
            <a:avLst/>
          </a:prstGeom>
        </p:spPr>
      </p:pic>
      <p:cxnSp>
        <p:nvCxnSpPr>
          <p:cNvPr id="59" name="Łącznik prostoliniowy 58"/>
          <p:cNvCxnSpPr/>
          <p:nvPr/>
        </p:nvCxnSpPr>
        <p:spPr>
          <a:xfrm>
            <a:off x="259080" y="1554480"/>
            <a:ext cx="88849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ole tekstowe 57"/>
          <p:cNvSpPr txBox="1"/>
          <p:nvPr/>
        </p:nvSpPr>
        <p:spPr>
          <a:xfrm>
            <a:off x="335280" y="3931920"/>
            <a:ext cx="80730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Question</a:t>
            </a:r>
            <a:r>
              <a:rPr lang="pl-PL" b="1" dirty="0" smtClean="0"/>
              <a:t> 1: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a profile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implements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clone </a:t>
            </a:r>
            <a:r>
              <a:rPr lang="pl-PL" dirty="0" err="1" smtClean="0"/>
              <a:t>structure</a:t>
            </a:r>
            <a:r>
              <a:rPr lang="pl-PL" dirty="0" smtClean="0"/>
              <a:t>?</a:t>
            </a:r>
          </a:p>
          <a:p>
            <a:endParaRPr lang="pl-PL" dirty="0"/>
          </a:p>
          <a:p>
            <a:r>
              <a:rPr lang="pl-PL" b="1" dirty="0" err="1" smtClean="0"/>
              <a:t>Question</a:t>
            </a:r>
            <a:r>
              <a:rPr lang="pl-PL" b="1" dirty="0" smtClean="0"/>
              <a:t> 2:</a:t>
            </a:r>
            <a:r>
              <a:rPr lang="pl-PL" dirty="0" smtClean="0"/>
              <a:t>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do clone </a:t>
            </a:r>
            <a:r>
              <a:rPr lang="pl-PL" dirty="0" err="1" smtClean="0"/>
              <a:t>structures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?</a:t>
            </a:r>
          </a:p>
          <a:p>
            <a:endParaRPr lang="pl-PL" dirty="0" smtClean="0"/>
          </a:p>
          <a:p>
            <a:r>
              <a:rPr lang="pl-PL" b="1" dirty="0" err="1" smtClean="0"/>
              <a:t>Question</a:t>
            </a:r>
            <a:r>
              <a:rPr lang="pl-PL" b="1" dirty="0" smtClean="0"/>
              <a:t> 3:</a:t>
            </a:r>
            <a:r>
              <a:rPr lang="pl-PL" dirty="0" smtClean="0"/>
              <a:t> How to </a:t>
            </a:r>
            <a:r>
              <a:rPr lang="pl-PL" dirty="0" err="1" smtClean="0"/>
              <a:t>represent</a:t>
            </a:r>
            <a:r>
              <a:rPr lang="pl-PL" dirty="0" smtClean="0"/>
              <a:t> clone </a:t>
            </a:r>
            <a:r>
              <a:rPr lang="pl-PL" dirty="0" err="1" smtClean="0"/>
              <a:t>structures</a:t>
            </a:r>
            <a:r>
              <a:rPr lang="pl-PL" dirty="0" smtClean="0"/>
              <a:t>?</a:t>
            </a:r>
          </a:p>
          <a:p>
            <a:endParaRPr lang="pl-PL" dirty="0"/>
          </a:p>
          <a:p>
            <a:r>
              <a:rPr lang="pl-PL" b="1" dirty="0" err="1" smtClean="0"/>
              <a:t>Question</a:t>
            </a:r>
            <a:r>
              <a:rPr lang="pl-PL" b="1" dirty="0" smtClean="0"/>
              <a:t> 4:</a:t>
            </a:r>
            <a:r>
              <a:rPr lang="pl-PL" dirty="0" smtClean="0"/>
              <a:t> How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voters</a:t>
            </a:r>
            <a:r>
              <a:rPr lang="pl-PL" dirty="0" smtClean="0"/>
              <a:t> 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need</a:t>
            </a:r>
            <a:r>
              <a:rPr lang="pl-PL" dirty="0" smtClean="0"/>
              <a:t> for a </a:t>
            </a:r>
            <a:r>
              <a:rPr lang="pl-PL" dirty="0" err="1" smtClean="0"/>
              <a:t>given</a:t>
            </a:r>
            <a:r>
              <a:rPr lang="pl-PL" dirty="0" smtClean="0"/>
              <a:t> clone </a:t>
            </a:r>
            <a:r>
              <a:rPr lang="pl-PL" dirty="0" err="1" smtClean="0"/>
              <a:t>structure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60" name="Wygięta strzałka 59"/>
          <p:cNvSpPr/>
          <p:nvPr/>
        </p:nvSpPr>
        <p:spPr>
          <a:xfrm rot="5400000">
            <a:off x="6945683" y="4255716"/>
            <a:ext cx="1386733" cy="2156460"/>
          </a:xfrm>
          <a:prstGeom prst="bentArrow">
            <a:avLst>
              <a:gd name="adj1" fmla="val 6445"/>
              <a:gd name="adj2" fmla="val 11667"/>
              <a:gd name="adj3" fmla="val 35667"/>
              <a:gd name="adj4" fmla="val 43750"/>
            </a:avLst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1" name="pole tekstowe 60"/>
          <p:cNvSpPr txBox="1"/>
          <p:nvPr/>
        </p:nvSpPr>
        <p:spPr>
          <a:xfrm>
            <a:off x="4142918" y="6037186"/>
            <a:ext cx="481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We </a:t>
            </a:r>
            <a:r>
              <a:rPr lang="pl-PL" b="1" dirty="0" err="1" smtClean="0">
                <a:solidFill>
                  <a:srgbClr val="00B0F0"/>
                </a:solidFill>
              </a:rPr>
              <a:t>provide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r>
              <a:rPr lang="pl-PL" b="1" dirty="0" err="1" smtClean="0">
                <a:solidFill>
                  <a:srgbClr val="00B0F0"/>
                </a:solidFill>
              </a:rPr>
              <a:t>an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r>
              <a:rPr lang="pl-PL" b="1" dirty="0" err="1" smtClean="0">
                <a:solidFill>
                  <a:srgbClr val="00B0F0"/>
                </a:solidFill>
              </a:rPr>
              <a:t>axiomatic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r>
              <a:rPr lang="pl-PL" b="1" dirty="0" err="1" smtClean="0">
                <a:solidFill>
                  <a:srgbClr val="00B0F0"/>
                </a:solidFill>
              </a:rPr>
              <a:t>characterization</a:t>
            </a:r>
            <a:r>
              <a:rPr lang="pl-PL" b="1" dirty="0" smtClean="0">
                <a:solidFill>
                  <a:srgbClr val="00B0F0"/>
                </a:solidFill>
              </a:rPr>
              <a:t/>
            </a:r>
            <a:br>
              <a:rPr lang="pl-PL" b="1" dirty="0" smtClean="0">
                <a:solidFill>
                  <a:srgbClr val="00B0F0"/>
                </a:solidFill>
              </a:rPr>
            </a:br>
            <a:r>
              <a:rPr lang="pl-PL" b="1" dirty="0" smtClean="0">
                <a:solidFill>
                  <a:srgbClr val="00B0F0"/>
                </a:solidFill>
              </a:rPr>
              <a:t>of </a:t>
            </a:r>
            <a:r>
              <a:rPr lang="pl-PL" b="1" dirty="0" err="1" smtClean="0">
                <a:solidFill>
                  <a:srgbClr val="00B0F0"/>
                </a:solidFill>
              </a:rPr>
              <a:t>possible</a:t>
            </a:r>
            <a:r>
              <a:rPr lang="pl-PL" b="1" dirty="0" smtClean="0">
                <a:solidFill>
                  <a:srgbClr val="00B0F0"/>
                </a:solidFill>
              </a:rPr>
              <a:t> clone </a:t>
            </a:r>
            <a:r>
              <a:rPr lang="pl-PL" b="1" dirty="0" err="1" smtClean="0">
                <a:solidFill>
                  <a:srgbClr val="00B0F0"/>
                </a:solidFill>
              </a:rPr>
              <a:t>structures</a:t>
            </a:r>
            <a:r>
              <a:rPr lang="pl-PL" b="1" dirty="0" smtClean="0">
                <a:solidFill>
                  <a:srgbClr val="00B0F0"/>
                </a:solidFill>
              </a:rPr>
              <a:t>.</a:t>
            </a:r>
            <a:endParaRPr lang="pl-PL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4582852" cy="4666523"/>
          </a:xfrm>
        </p:spPr>
        <p:txBody>
          <a:bodyPr/>
          <a:lstStyle/>
          <a:p>
            <a:pPr marL="109728" indent="0">
              <a:buNone/>
            </a:pPr>
            <a:r>
              <a:rPr lang="pl-PL" dirty="0" smtClean="0"/>
              <a:t>A – </a:t>
            </a:r>
            <a:r>
              <a:rPr lang="pl-PL" dirty="0" err="1" smtClean="0"/>
              <a:t>alternative</a:t>
            </a:r>
            <a:r>
              <a:rPr lang="pl-PL" dirty="0" smtClean="0"/>
              <a:t> set</a:t>
            </a:r>
          </a:p>
          <a:p>
            <a:pPr marL="109728" indent="0">
              <a:buNone/>
            </a:pPr>
            <a:r>
              <a:rPr lang="pl-PL" dirty="0" smtClean="0"/>
              <a:t>F – a family of A </a:t>
            </a:r>
            <a:r>
              <a:rPr lang="pl-PL" dirty="0" err="1" smtClean="0"/>
              <a:t>subsets</a:t>
            </a:r>
            <a:endParaRPr lang="pl-PL" dirty="0" smtClean="0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dirty="0" smtClean="0"/>
              <a:t>F </a:t>
            </a:r>
            <a:r>
              <a:rPr lang="pl-PL" dirty="0" err="1" smtClean="0"/>
              <a:t>is</a:t>
            </a:r>
            <a:r>
              <a:rPr lang="pl-PL" dirty="0" smtClean="0"/>
              <a:t> a clone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and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: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b="1" dirty="0" smtClean="0"/>
              <a:t>A1</a:t>
            </a:r>
            <a:r>
              <a:rPr lang="pl-PL" dirty="0" smtClean="0"/>
              <a:t> {a} ∈ F for </a:t>
            </a:r>
            <a:r>
              <a:rPr lang="pl-PL" dirty="0" err="1" smtClean="0"/>
              <a:t>each</a:t>
            </a:r>
            <a:r>
              <a:rPr lang="pl-PL" dirty="0" smtClean="0"/>
              <a:t> a ∈ A</a:t>
            </a:r>
          </a:p>
          <a:p>
            <a:pPr marL="109728" indent="0">
              <a:buNone/>
            </a:pPr>
            <a:r>
              <a:rPr lang="pl-PL" b="1" dirty="0" smtClean="0"/>
              <a:t>A2</a:t>
            </a:r>
            <a:r>
              <a:rPr lang="pl-PL" dirty="0" smtClean="0"/>
              <a:t> ∅ ∉ F,  A ∈ F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Axiomatic</a:t>
            </a:r>
            <a:r>
              <a:rPr lang="pl-PL" dirty="0" smtClean="0"/>
              <a:t> </a:t>
            </a:r>
            <a:r>
              <a:rPr lang="pl-PL" dirty="0" err="1" smtClean="0"/>
              <a:t>Characterization</a:t>
            </a:r>
            <a:endParaRPr lang="pl-PL" dirty="0"/>
          </a:p>
        </p:txBody>
      </p:sp>
      <p:sp>
        <p:nvSpPr>
          <p:cNvPr id="22" name="Elipsa 21"/>
          <p:cNvSpPr/>
          <p:nvPr/>
        </p:nvSpPr>
        <p:spPr>
          <a:xfrm>
            <a:off x="6012200" y="3323399"/>
            <a:ext cx="504528" cy="39567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6567204" y="3308031"/>
            <a:ext cx="504528" cy="39567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7122209" y="3323399"/>
            <a:ext cx="504528" cy="39567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7700266" y="3315715"/>
            <a:ext cx="504528" cy="39567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8278322" y="3300348"/>
            <a:ext cx="504528" cy="39567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5829759" y="3107369"/>
            <a:ext cx="3152875" cy="849907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71" y="3343676"/>
            <a:ext cx="330500" cy="35781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38" y="3328437"/>
            <a:ext cx="330500" cy="35781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97" y="3328820"/>
            <a:ext cx="330500" cy="35781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39" y="3309958"/>
            <a:ext cx="223712" cy="378378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46" y="3309958"/>
            <a:ext cx="221244" cy="37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666523"/>
          </a:xfrm>
        </p:spPr>
        <p:txBody>
          <a:bodyPr/>
          <a:lstStyle/>
          <a:p>
            <a:pPr marL="109728" indent="0">
              <a:buNone/>
            </a:pPr>
            <a:r>
              <a:rPr lang="pl-PL" dirty="0" smtClean="0"/>
              <a:t>A – </a:t>
            </a:r>
            <a:r>
              <a:rPr lang="pl-PL" dirty="0" err="1" smtClean="0"/>
              <a:t>alternative</a:t>
            </a:r>
            <a:r>
              <a:rPr lang="pl-PL" dirty="0" smtClean="0"/>
              <a:t> set</a:t>
            </a:r>
          </a:p>
          <a:p>
            <a:pPr marL="109728" indent="0">
              <a:buNone/>
            </a:pPr>
            <a:r>
              <a:rPr lang="pl-PL" dirty="0" smtClean="0"/>
              <a:t>F – a family of A </a:t>
            </a:r>
            <a:r>
              <a:rPr lang="pl-PL" dirty="0" err="1" smtClean="0"/>
              <a:t>subsets</a:t>
            </a:r>
            <a:endParaRPr lang="pl-PL" dirty="0" smtClean="0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dirty="0" smtClean="0"/>
              <a:t>F </a:t>
            </a:r>
            <a:r>
              <a:rPr lang="pl-PL" dirty="0" err="1" smtClean="0"/>
              <a:t>is</a:t>
            </a:r>
            <a:r>
              <a:rPr lang="pl-PL" dirty="0" smtClean="0"/>
              <a:t> a clone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and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: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b="1" dirty="0" smtClean="0"/>
              <a:t>A1 </a:t>
            </a:r>
            <a:r>
              <a:rPr lang="pl-PL" dirty="0" smtClean="0"/>
              <a:t>{a} ∈ F for </a:t>
            </a:r>
            <a:r>
              <a:rPr lang="pl-PL" dirty="0" err="1" smtClean="0"/>
              <a:t>each</a:t>
            </a:r>
            <a:r>
              <a:rPr lang="pl-PL" dirty="0" smtClean="0"/>
              <a:t> a ∈ A</a:t>
            </a:r>
          </a:p>
          <a:p>
            <a:pPr marL="109728" indent="0">
              <a:buNone/>
            </a:pPr>
            <a:r>
              <a:rPr lang="pl-PL" b="1" dirty="0" smtClean="0"/>
              <a:t>A2 </a:t>
            </a:r>
            <a:r>
              <a:rPr lang="pl-PL" dirty="0" smtClean="0"/>
              <a:t>∅ ∉ F,  A ∈ F</a:t>
            </a:r>
          </a:p>
          <a:p>
            <a:pPr marL="536575" indent="-427038">
              <a:buNone/>
            </a:pPr>
            <a:r>
              <a:rPr lang="pl-PL" b="1" dirty="0" smtClean="0"/>
              <a:t>A3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C</a:t>
            </a:r>
            <a:r>
              <a:rPr lang="pl-PL" baseline="-25000" dirty="0" smtClean="0"/>
              <a:t>1</a:t>
            </a:r>
            <a:r>
              <a:rPr lang="pl-PL" dirty="0" smtClean="0"/>
              <a:t> and C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in F and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⋂</a:t>
            </a:r>
            <a:r>
              <a:rPr lang="pl-PL" dirty="0"/>
              <a:t> C</a:t>
            </a:r>
            <a:r>
              <a:rPr lang="pl-PL" baseline="-25000" dirty="0"/>
              <a:t>2</a:t>
            </a:r>
            <a:r>
              <a:rPr lang="pl-PL" dirty="0" smtClean="0"/>
              <a:t> ≠∅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⋂</a:t>
            </a:r>
            <a:r>
              <a:rPr lang="pl-PL" dirty="0"/>
              <a:t> C</a:t>
            </a:r>
            <a:r>
              <a:rPr lang="pl-PL" baseline="-25000" dirty="0"/>
              <a:t>2</a:t>
            </a:r>
            <a:r>
              <a:rPr lang="pl-PL" dirty="0" smtClean="0"/>
              <a:t> and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⋃ </a:t>
            </a:r>
            <a:r>
              <a:rPr lang="pl-PL" dirty="0"/>
              <a:t>C</a:t>
            </a:r>
            <a:r>
              <a:rPr lang="pl-PL" baseline="-25000" dirty="0"/>
              <a:t>2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in F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Axiomatic</a:t>
            </a:r>
            <a:r>
              <a:rPr lang="pl-PL" dirty="0" smtClean="0"/>
              <a:t> </a:t>
            </a:r>
            <a:r>
              <a:rPr lang="pl-PL" dirty="0" err="1" smtClean="0"/>
              <a:t>Characterization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5798892" y="3229090"/>
            <a:ext cx="2082039" cy="69401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6811119" y="3229089"/>
            <a:ext cx="2133258" cy="69401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6820593" y="3298384"/>
            <a:ext cx="1041020" cy="565277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625066" y="3051860"/>
            <a:ext cx="3470067" cy="1041020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91" y="3361333"/>
            <a:ext cx="380773" cy="412242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69" y="3373897"/>
            <a:ext cx="381004" cy="41249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80" y="3397043"/>
            <a:ext cx="284074" cy="373681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95" y="3300162"/>
            <a:ext cx="289225" cy="4891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28" y="3352495"/>
            <a:ext cx="238705" cy="43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65" y="3335627"/>
            <a:ext cx="261350" cy="4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666523"/>
          </a:xfrm>
        </p:spPr>
        <p:txBody>
          <a:bodyPr/>
          <a:lstStyle/>
          <a:p>
            <a:pPr marL="109728" indent="0">
              <a:buNone/>
            </a:pPr>
            <a:r>
              <a:rPr lang="pl-PL" dirty="0" smtClean="0"/>
              <a:t>A – </a:t>
            </a:r>
            <a:r>
              <a:rPr lang="pl-PL" dirty="0" err="1" smtClean="0"/>
              <a:t>alternative</a:t>
            </a:r>
            <a:r>
              <a:rPr lang="pl-PL" dirty="0" smtClean="0"/>
              <a:t> set</a:t>
            </a:r>
          </a:p>
          <a:p>
            <a:pPr marL="109728" indent="0">
              <a:buNone/>
            </a:pPr>
            <a:r>
              <a:rPr lang="pl-PL" dirty="0" smtClean="0"/>
              <a:t>F – a family of A </a:t>
            </a:r>
            <a:r>
              <a:rPr lang="pl-PL" dirty="0" err="1" smtClean="0"/>
              <a:t>subsets</a:t>
            </a:r>
            <a:endParaRPr lang="pl-PL" dirty="0" smtClean="0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dirty="0" smtClean="0"/>
              <a:t>F </a:t>
            </a:r>
            <a:r>
              <a:rPr lang="pl-PL" dirty="0" err="1" smtClean="0"/>
              <a:t>is</a:t>
            </a:r>
            <a:r>
              <a:rPr lang="pl-PL" dirty="0" smtClean="0"/>
              <a:t> a clone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and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: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b="1" dirty="0" smtClean="0"/>
              <a:t>A1 </a:t>
            </a:r>
            <a:r>
              <a:rPr lang="pl-PL" dirty="0" smtClean="0"/>
              <a:t>{a} ∈ F for </a:t>
            </a:r>
            <a:r>
              <a:rPr lang="pl-PL" dirty="0" err="1" smtClean="0"/>
              <a:t>each</a:t>
            </a:r>
            <a:r>
              <a:rPr lang="pl-PL" dirty="0" smtClean="0"/>
              <a:t> a ∈ A</a:t>
            </a:r>
          </a:p>
          <a:p>
            <a:pPr marL="109728" indent="0">
              <a:buNone/>
            </a:pPr>
            <a:r>
              <a:rPr lang="pl-PL" b="1" dirty="0" smtClean="0"/>
              <a:t>A2 </a:t>
            </a:r>
            <a:r>
              <a:rPr lang="pl-PL" dirty="0" smtClean="0"/>
              <a:t>∅ ∉ F,  A ∈ F</a:t>
            </a:r>
          </a:p>
          <a:p>
            <a:pPr marL="536575" indent="-427038">
              <a:buNone/>
            </a:pPr>
            <a:r>
              <a:rPr lang="pl-PL" b="1" dirty="0" smtClean="0"/>
              <a:t>A3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C</a:t>
            </a:r>
            <a:r>
              <a:rPr lang="pl-PL" baseline="-25000" dirty="0" smtClean="0"/>
              <a:t>1</a:t>
            </a:r>
            <a:r>
              <a:rPr lang="pl-PL" dirty="0" smtClean="0"/>
              <a:t> and C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in F and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⋂</a:t>
            </a:r>
            <a:r>
              <a:rPr lang="pl-PL" dirty="0"/>
              <a:t> C</a:t>
            </a:r>
            <a:r>
              <a:rPr lang="pl-PL" baseline="-25000" dirty="0"/>
              <a:t>2</a:t>
            </a:r>
            <a:r>
              <a:rPr lang="pl-PL" dirty="0" smtClean="0"/>
              <a:t> ≠∅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⋂</a:t>
            </a:r>
            <a:r>
              <a:rPr lang="pl-PL" dirty="0"/>
              <a:t> C</a:t>
            </a:r>
            <a:r>
              <a:rPr lang="pl-PL" baseline="-25000" dirty="0"/>
              <a:t>2</a:t>
            </a:r>
            <a:r>
              <a:rPr lang="pl-PL" dirty="0" smtClean="0"/>
              <a:t> and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⋃ </a:t>
            </a:r>
            <a:r>
              <a:rPr lang="pl-PL" dirty="0"/>
              <a:t>C</a:t>
            </a:r>
            <a:r>
              <a:rPr lang="pl-PL" baseline="-25000" dirty="0"/>
              <a:t>2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in F</a:t>
            </a:r>
          </a:p>
          <a:p>
            <a:pPr marL="536575" indent="-427038">
              <a:buNone/>
            </a:pPr>
            <a:r>
              <a:rPr lang="pl-PL" b="1" dirty="0" smtClean="0"/>
              <a:t>A4</a:t>
            </a:r>
            <a:r>
              <a:rPr lang="pl-PL" dirty="0" smtClean="0"/>
              <a:t> </a:t>
            </a:r>
            <a:r>
              <a:rPr lang="pl-PL" dirty="0" err="1"/>
              <a:t>If</a:t>
            </a:r>
            <a:r>
              <a:rPr lang="pl-PL" dirty="0"/>
              <a:t> C</a:t>
            </a:r>
            <a:r>
              <a:rPr lang="pl-PL" baseline="-25000" dirty="0"/>
              <a:t>1</a:t>
            </a:r>
            <a:r>
              <a:rPr lang="pl-PL" dirty="0"/>
              <a:t> and C</a:t>
            </a:r>
            <a:r>
              <a:rPr lang="pl-PL" baseline="-25000" dirty="0"/>
              <a:t>2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in F and C</a:t>
            </a:r>
            <a:r>
              <a:rPr lang="pl-PL" baseline="-25000" dirty="0"/>
              <a:t>1 </a:t>
            </a:r>
            <a:r>
              <a:rPr lang="pl-PL" dirty="0" smtClean="0"/>
              <a:t>⋈ </a:t>
            </a:r>
            <a:r>
              <a:rPr lang="pl-PL" dirty="0"/>
              <a:t>C</a:t>
            </a:r>
            <a:r>
              <a:rPr lang="pl-PL" baseline="-25000" dirty="0"/>
              <a:t>2</a:t>
            </a:r>
            <a:r>
              <a:rPr lang="pl-PL" dirty="0"/>
              <a:t>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- </a:t>
            </a:r>
            <a:r>
              <a:rPr lang="pl-PL" dirty="0"/>
              <a:t>C</a:t>
            </a:r>
            <a:r>
              <a:rPr lang="pl-PL" baseline="-25000" dirty="0"/>
              <a:t>2</a:t>
            </a:r>
            <a:r>
              <a:rPr lang="pl-PL" dirty="0"/>
              <a:t> and </a:t>
            </a:r>
            <a:r>
              <a:rPr lang="pl-PL" dirty="0" smtClean="0"/>
              <a:t>C</a:t>
            </a:r>
            <a:r>
              <a:rPr lang="pl-PL" baseline="-25000" dirty="0" smtClean="0"/>
              <a:t>2 </a:t>
            </a:r>
            <a:r>
              <a:rPr lang="pl-PL" dirty="0" smtClean="0"/>
              <a:t>- C</a:t>
            </a:r>
            <a:r>
              <a:rPr lang="pl-PL" baseline="-25000" dirty="0" smtClean="0"/>
              <a:t>1</a:t>
            </a:r>
            <a:r>
              <a:rPr lang="pl-PL" dirty="0" smtClean="0"/>
              <a:t> </a:t>
            </a:r>
            <a:r>
              <a:rPr lang="pl-PL" dirty="0" err="1"/>
              <a:t>are</a:t>
            </a:r>
            <a:r>
              <a:rPr lang="pl-PL" dirty="0"/>
              <a:t> in F</a:t>
            </a:r>
            <a:endParaRPr lang="pl-PL" dirty="0" smtClean="0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Axiomatic</a:t>
            </a:r>
            <a:r>
              <a:rPr lang="pl-PL" dirty="0" smtClean="0"/>
              <a:t> </a:t>
            </a:r>
            <a:r>
              <a:rPr lang="pl-PL" dirty="0" err="1" smtClean="0"/>
              <a:t>Characterization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112060" y="126876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/>
            <a:r>
              <a:rPr lang="pl-PL" dirty="0" smtClean="0"/>
              <a:t>C</a:t>
            </a:r>
            <a:r>
              <a:rPr lang="pl-PL" baseline="-25000" dirty="0" smtClean="0"/>
              <a:t>1 </a:t>
            </a:r>
            <a:r>
              <a:rPr lang="pl-PL" dirty="0" smtClean="0"/>
              <a:t>⋈ C</a:t>
            </a:r>
            <a:r>
              <a:rPr lang="pl-PL" baseline="-25000" dirty="0" smtClean="0"/>
              <a:t>2</a:t>
            </a:r>
            <a:r>
              <a:rPr lang="pl-PL" dirty="0" smtClean="0"/>
              <a:t>: C</a:t>
            </a:r>
            <a:r>
              <a:rPr lang="pl-PL" baseline="-25000" dirty="0" smtClean="0"/>
              <a:t>1 </a:t>
            </a:r>
            <a:r>
              <a:rPr lang="pl-PL" dirty="0" smtClean="0"/>
              <a:t>⋂ C</a:t>
            </a:r>
            <a:r>
              <a:rPr lang="pl-PL" baseline="-25000" dirty="0" smtClean="0"/>
              <a:t>2</a:t>
            </a:r>
            <a:r>
              <a:rPr lang="pl-PL" dirty="0" smtClean="0"/>
              <a:t> ≠∅ and </a:t>
            </a:r>
            <a:br>
              <a:rPr lang="pl-PL" dirty="0" smtClean="0"/>
            </a:br>
            <a:r>
              <a:rPr lang="pl-PL" dirty="0" smtClean="0"/>
              <a:t>C</a:t>
            </a:r>
            <a:r>
              <a:rPr lang="pl-PL" baseline="-25000" dirty="0" smtClean="0"/>
              <a:t>1 </a:t>
            </a:r>
            <a:r>
              <a:rPr lang="pl-PL" dirty="0" smtClean="0"/>
              <a:t>- C</a:t>
            </a:r>
            <a:r>
              <a:rPr lang="pl-PL" baseline="-25000" dirty="0" smtClean="0"/>
              <a:t>2</a:t>
            </a:r>
            <a:r>
              <a:rPr lang="pl-PL" dirty="0" smtClean="0"/>
              <a:t> ≠∅, C</a:t>
            </a:r>
            <a:r>
              <a:rPr lang="pl-PL" baseline="-25000" dirty="0" smtClean="0"/>
              <a:t>2</a:t>
            </a:r>
            <a:r>
              <a:rPr lang="pl-PL" dirty="0" smtClean="0"/>
              <a:t> - C</a:t>
            </a:r>
            <a:r>
              <a:rPr lang="pl-PL" baseline="-25000" dirty="0" smtClean="0"/>
              <a:t>1</a:t>
            </a:r>
            <a:r>
              <a:rPr lang="pl-PL" dirty="0" smtClean="0"/>
              <a:t>≠∅</a:t>
            </a:r>
            <a:endParaRPr lang="pl-PL" dirty="0"/>
          </a:p>
        </p:txBody>
      </p:sp>
      <p:sp>
        <p:nvSpPr>
          <p:cNvPr id="29" name="Elipsa 28"/>
          <p:cNvSpPr/>
          <p:nvPr/>
        </p:nvSpPr>
        <p:spPr>
          <a:xfrm>
            <a:off x="6875144" y="3192474"/>
            <a:ext cx="1908248" cy="742021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0" name="Elipsa 29"/>
          <p:cNvSpPr/>
          <p:nvPr/>
        </p:nvSpPr>
        <p:spPr>
          <a:xfrm>
            <a:off x="5924281" y="3270924"/>
            <a:ext cx="927279" cy="592738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2" name="Elipsa 31"/>
          <p:cNvSpPr/>
          <p:nvPr/>
        </p:nvSpPr>
        <p:spPr>
          <a:xfrm>
            <a:off x="7823915" y="3239037"/>
            <a:ext cx="946894" cy="643944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91" y="3361333"/>
            <a:ext cx="380773" cy="412242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69" y="3373897"/>
            <a:ext cx="381004" cy="412492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80" y="3397043"/>
            <a:ext cx="284074" cy="373681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95" y="3300162"/>
            <a:ext cx="289225" cy="489183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28" y="3352495"/>
            <a:ext cx="238705" cy="43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65" y="3335627"/>
            <a:ext cx="261350" cy="4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lipsa 30"/>
          <p:cNvSpPr/>
          <p:nvPr/>
        </p:nvSpPr>
        <p:spPr>
          <a:xfrm>
            <a:off x="5907082" y="3209645"/>
            <a:ext cx="1908248" cy="742021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5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Elections</a:t>
            </a:r>
            <a:r>
              <a:rPr lang="pl-PL" dirty="0" smtClean="0"/>
              <a:t> for the </a:t>
            </a:r>
            <a:r>
              <a:rPr lang="pl-PL" dirty="0" err="1" smtClean="0"/>
              <a:t>Scariest</a:t>
            </a:r>
            <a:r>
              <a:rPr lang="pl-PL" dirty="0" smtClean="0"/>
              <a:t> Monster!</a:t>
            </a:r>
            <a:endParaRPr lang="pl-PL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2095966" y="2523124"/>
            <a:ext cx="4752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C = {        ,          ,          ,         }</a:t>
            </a:r>
            <a:endParaRPr lang="pl-PL" sz="3200" dirty="0"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59" name="Obraz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16" y="2523124"/>
            <a:ext cx="526085" cy="692031"/>
          </a:xfrm>
          <a:prstGeom prst="rect">
            <a:avLst/>
          </a:prstGeom>
        </p:spPr>
      </p:pic>
      <p:pic>
        <p:nvPicPr>
          <p:cNvPr id="60" name="Obraz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16" y="2451114"/>
            <a:ext cx="640834" cy="693796"/>
          </a:xfrm>
          <a:prstGeom prst="rect">
            <a:avLst/>
          </a:prstGeom>
        </p:spPr>
      </p:pic>
      <p:pic>
        <p:nvPicPr>
          <p:cNvPr id="61" name="Obraz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6" y="2451114"/>
            <a:ext cx="391915" cy="720277"/>
          </a:xfrm>
          <a:prstGeom prst="rect">
            <a:avLst/>
          </a:prstGeom>
        </p:spPr>
      </p:pic>
      <p:pic>
        <p:nvPicPr>
          <p:cNvPr id="62" name="Obraz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96" y="2451114"/>
            <a:ext cx="428989" cy="725574"/>
          </a:xfrm>
          <a:prstGeom prst="rect">
            <a:avLst/>
          </a:prstGeom>
        </p:spPr>
      </p:pic>
      <p:sp>
        <p:nvSpPr>
          <p:cNvPr id="63" name="pole tekstowe 62"/>
          <p:cNvSpPr txBox="1"/>
          <p:nvPr/>
        </p:nvSpPr>
        <p:spPr>
          <a:xfrm>
            <a:off x="3656747" y="3682953"/>
            <a:ext cx="1813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cs typeface="FrankRuehl" pitchFamily="34" charset="-79"/>
              </a:rPr>
              <a:t>Borda</a:t>
            </a:r>
            <a:r>
              <a:rPr lang="pl-PL" sz="2000" dirty="0" smtClean="0">
                <a:cs typeface="FrankRuehl" pitchFamily="34" charset="-79"/>
              </a:rPr>
              <a:t> </a:t>
            </a:r>
            <a:r>
              <a:rPr lang="pl-PL" sz="2000" dirty="0" err="1" smtClean="0">
                <a:cs typeface="FrankRuehl" pitchFamily="34" charset="-79"/>
              </a:rPr>
              <a:t>voting</a:t>
            </a:r>
            <a:endParaRPr lang="pl-PL" sz="2000" dirty="0"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31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71" y="2261061"/>
            <a:ext cx="265468" cy="487888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3" y="3046559"/>
            <a:ext cx="356349" cy="468754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82" y="2952440"/>
            <a:ext cx="434075" cy="469949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36" y="3445272"/>
            <a:ext cx="434075" cy="469949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53" y="3756727"/>
            <a:ext cx="434075" cy="469949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43" y="3397044"/>
            <a:ext cx="330305" cy="434495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47" y="2895295"/>
            <a:ext cx="238705" cy="43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5" y="3632389"/>
            <a:ext cx="340136" cy="447427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66652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dirty="0" smtClean="0"/>
              <a:t>A – </a:t>
            </a:r>
            <a:r>
              <a:rPr lang="pl-PL" dirty="0" err="1" smtClean="0"/>
              <a:t>alternative</a:t>
            </a:r>
            <a:r>
              <a:rPr lang="pl-PL" dirty="0" smtClean="0"/>
              <a:t> set</a:t>
            </a:r>
          </a:p>
          <a:p>
            <a:pPr marL="109728" indent="0">
              <a:buNone/>
            </a:pPr>
            <a:r>
              <a:rPr lang="pl-PL" dirty="0" smtClean="0"/>
              <a:t>F – a family of A </a:t>
            </a:r>
            <a:r>
              <a:rPr lang="pl-PL" dirty="0" err="1" smtClean="0"/>
              <a:t>subsets</a:t>
            </a:r>
            <a:endParaRPr lang="pl-PL" dirty="0" smtClean="0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dirty="0" smtClean="0"/>
              <a:t>F </a:t>
            </a:r>
            <a:r>
              <a:rPr lang="pl-PL" dirty="0" err="1" smtClean="0"/>
              <a:t>is</a:t>
            </a:r>
            <a:r>
              <a:rPr lang="pl-PL" dirty="0" smtClean="0"/>
              <a:t> a clone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and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: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b="1" dirty="0" smtClean="0"/>
              <a:t>A1 </a:t>
            </a:r>
            <a:r>
              <a:rPr lang="pl-PL" dirty="0" smtClean="0"/>
              <a:t>{a} ∈ F for </a:t>
            </a:r>
            <a:r>
              <a:rPr lang="pl-PL" dirty="0" err="1" smtClean="0"/>
              <a:t>each</a:t>
            </a:r>
            <a:r>
              <a:rPr lang="pl-PL" dirty="0" smtClean="0"/>
              <a:t> a ∈ A</a:t>
            </a:r>
          </a:p>
          <a:p>
            <a:pPr marL="109728" indent="0">
              <a:buNone/>
            </a:pPr>
            <a:r>
              <a:rPr lang="pl-PL" b="1" dirty="0" smtClean="0"/>
              <a:t>A2 </a:t>
            </a:r>
            <a:r>
              <a:rPr lang="pl-PL" dirty="0" smtClean="0"/>
              <a:t>∅ ∉ F,  A ∈ F</a:t>
            </a:r>
          </a:p>
          <a:p>
            <a:pPr marL="536575" indent="-427038">
              <a:buNone/>
            </a:pPr>
            <a:r>
              <a:rPr lang="pl-PL" b="1" dirty="0" smtClean="0"/>
              <a:t>A3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C</a:t>
            </a:r>
            <a:r>
              <a:rPr lang="pl-PL" baseline="-25000" dirty="0" smtClean="0"/>
              <a:t>1</a:t>
            </a:r>
            <a:r>
              <a:rPr lang="pl-PL" dirty="0" smtClean="0"/>
              <a:t> and C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in F and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⋂</a:t>
            </a:r>
            <a:r>
              <a:rPr lang="pl-PL" dirty="0"/>
              <a:t> C</a:t>
            </a:r>
            <a:r>
              <a:rPr lang="pl-PL" baseline="-25000" dirty="0"/>
              <a:t>2</a:t>
            </a:r>
            <a:r>
              <a:rPr lang="pl-PL" dirty="0" smtClean="0"/>
              <a:t> ≠∅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⋂</a:t>
            </a:r>
            <a:r>
              <a:rPr lang="pl-PL" dirty="0"/>
              <a:t> C</a:t>
            </a:r>
            <a:r>
              <a:rPr lang="pl-PL" baseline="-25000" dirty="0"/>
              <a:t>2</a:t>
            </a:r>
            <a:r>
              <a:rPr lang="pl-PL" dirty="0" smtClean="0"/>
              <a:t> and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⋃ </a:t>
            </a:r>
            <a:r>
              <a:rPr lang="pl-PL" dirty="0"/>
              <a:t>C</a:t>
            </a:r>
            <a:r>
              <a:rPr lang="pl-PL" baseline="-25000" dirty="0"/>
              <a:t>2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in F</a:t>
            </a:r>
          </a:p>
          <a:p>
            <a:pPr marL="536575" indent="-427038">
              <a:buNone/>
            </a:pPr>
            <a:r>
              <a:rPr lang="pl-PL" b="1" dirty="0" smtClean="0"/>
              <a:t>A4</a:t>
            </a:r>
            <a:r>
              <a:rPr lang="pl-PL" dirty="0" smtClean="0"/>
              <a:t> </a:t>
            </a:r>
            <a:r>
              <a:rPr lang="pl-PL" dirty="0" err="1"/>
              <a:t>If</a:t>
            </a:r>
            <a:r>
              <a:rPr lang="pl-PL" dirty="0"/>
              <a:t> C</a:t>
            </a:r>
            <a:r>
              <a:rPr lang="pl-PL" baseline="-25000" dirty="0"/>
              <a:t>1</a:t>
            </a:r>
            <a:r>
              <a:rPr lang="pl-PL" dirty="0"/>
              <a:t> and C</a:t>
            </a:r>
            <a:r>
              <a:rPr lang="pl-PL" baseline="-25000" dirty="0"/>
              <a:t>2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in F and C</a:t>
            </a:r>
            <a:r>
              <a:rPr lang="pl-PL" baseline="-25000" dirty="0"/>
              <a:t>1 </a:t>
            </a:r>
            <a:r>
              <a:rPr lang="pl-PL" dirty="0" smtClean="0"/>
              <a:t>⋈ </a:t>
            </a:r>
            <a:r>
              <a:rPr lang="pl-PL" dirty="0"/>
              <a:t>C</a:t>
            </a:r>
            <a:r>
              <a:rPr lang="pl-PL" baseline="-25000" dirty="0"/>
              <a:t>2</a:t>
            </a:r>
            <a:r>
              <a:rPr lang="pl-PL" dirty="0"/>
              <a:t>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- </a:t>
            </a:r>
            <a:r>
              <a:rPr lang="pl-PL" dirty="0"/>
              <a:t>C</a:t>
            </a:r>
            <a:r>
              <a:rPr lang="pl-PL" baseline="-25000" dirty="0"/>
              <a:t>2</a:t>
            </a:r>
            <a:r>
              <a:rPr lang="pl-PL" dirty="0"/>
              <a:t> and </a:t>
            </a:r>
            <a:r>
              <a:rPr lang="pl-PL" dirty="0" smtClean="0"/>
              <a:t>C</a:t>
            </a:r>
            <a:r>
              <a:rPr lang="pl-PL" baseline="-25000" dirty="0" smtClean="0"/>
              <a:t>2 </a:t>
            </a:r>
            <a:r>
              <a:rPr lang="pl-PL" dirty="0" smtClean="0"/>
              <a:t>- C</a:t>
            </a:r>
            <a:r>
              <a:rPr lang="pl-PL" baseline="-25000" dirty="0" smtClean="0"/>
              <a:t>1</a:t>
            </a:r>
            <a:r>
              <a:rPr lang="pl-PL" dirty="0" smtClean="0"/>
              <a:t> </a:t>
            </a:r>
            <a:r>
              <a:rPr lang="pl-PL" dirty="0" err="1"/>
              <a:t>are</a:t>
            </a:r>
            <a:r>
              <a:rPr lang="pl-PL" dirty="0"/>
              <a:t> in F</a:t>
            </a:r>
            <a:endParaRPr lang="pl-PL" dirty="0" smtClean="0"/>
          </a:p>
          <a:p>
            <a:pPr marL="536575" indent="-427038">
              <a:buNone/>
            </a:pPr>
            <a:r>
              <a:rPr lang="pl-PL" b="1" dirty="0" smtClean="0"/>
              <a:t>A5</a:t>
            </a:r>
            <a:r>
              <a:rPr lang="pl-PL" dirty="0" smtClean="0"/>
              <a:t>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member</a:t>
            </a:r>
            <a:r>
              <a:rPr lang="pl-PL" dirty="0" smtClean="0"/>
              <a:t> of F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most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minimal</a:t>
            </a:r>
            <a:r>
              <a:rPr lang="pl-PL" dirty="0" smtClean="0"/>
              <a:t> </a:t>
            </a:r>
            <a:r>
              <a:rPr lang="pl-PL" dirty="0" err="1" smtClean="0"/>
              <a:t>supersets</a:t>
            </a:r>
            <a:r>
              <a:rPr lang="pl-PL" dirty="0" smtClean="0"/>
              <a:t> in F.</a:t>
            </a: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Axiomatic</a:t>
            </a:r>
            <a:r>
              <a:rPr lang="pl-PL" dirty="0" smtClean="0"/>
              <a:t> </a:t>
            </a:r>
            <a:r>
              <a:rPr lang="pl-PL" dirty="0" err="1" smtClean="0"/>
              <a:t>Characterization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6645500" y="2814034"/>
            <a:ext cx="1062506" cy="998112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5833630" y="2185511"/>
            <a:ext cx="2988332" cy="2412268"/>
          </a:xfrm>
          <a:prstGeom prst="line">
            <a:avLst/>
          </a:prstGeom>
          <a:ln w="203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 flipV="1">
            <a:off x="5832172" y="2060814"/>
            <a:ext cx="2628292" cy="2592288"/>
          </a:xfrm>
          <a:prstGeom prst="line">
            <a:avLst/>
          </a:prstGeom>
          <a:ln w="203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6588280" y="2202287"/>
            <a:ext cx="1152160" cy="165877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9" name="Elipsa 28"/>
          <p:cNvSpPr/>
          <p:nvPr/>
        </p:nvSpPr>
        <p:spPr>
          <a:xfrm rot="14177548">
            <a:off x="6307518" y="2653640"/>
            <a:ext cx="1152160" cy="1754728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0" name="Elipsa 29"/>
          <p:cNvSpPr/>
          <p:nvPr/>
        </p:nvSpPr>
        <p:spPr>
          <a:xfrm rot="6768948">
            <a:off x="6975977" y="2508460"/>
            <a:ext cx="1152160" cy="1918968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8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48" y="4062118"/>
            <a:ext cx="154150" cy="283303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1" y="3826729"/>
            <a:ext cx="206922" cy="27219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26" y="3198352"/>
            <a:ext cx="252056" cy="272887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72" y="2629320"/>
            <a:ext cx="252056" cy="272887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63" y="2396857"/>
            <a:ext cx="252056" cy="272887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76" y="2624598"/>
            <a:ext cx="252056" cy="272887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79" y="3242064"/>
            <a:ext cx="168732" cy="285386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78" y="3860250"/>
            <a:ext cx="168732" cy="285386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4906910" cy="55172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dirty="0" smtClean="0"/>
              <a:t>A – </a:t>
            </a:r>
            <a:r>
              <a:rPr lang="pl-PL" dirty="0" err="1" smtClean="0"/>
              <a:t>alternative</a:t>
            </a:r>
            <a:r>
              <a:rPr lang="pl-PL" dirty="0" smtClean="0"/>
              <a:t> set</a:t>
            </a:r>
          </a:p>
          <a:p>
            <a:pPr marL="109728" indent="0">
              <a:buNone/>
            </a:pPr>
            <a:r>
              <a:rPr lang="pl-PL" dirty="0" smtClean="0"/>
              <a:t>F – a family of A </a:t>
            </a:r>
            <a:r>
              <a:rPr lang="pl-PL" dirty="0" err="1" smtClean="0"/>
              <a:t>subsets</a:t>
            </a:r>
            <a:endParaRPr lang="pl-PL" dirty="0" smtClean="0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dirty="0" smtClean="0"/>
              <a:t>F </a:t>
            </a:r>
            <a:r>
              <a:rPr lang="pl-PL" dirty="0" err="1" smtClean="0"/>
              <a:t>is</a:t>
            </a:r>
            <a:r>
              <a:rPr lang="pl-PL" dirty="0" smtClean="0"/>
              <a:t> a clone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and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: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b="1" dirty="0" smtClean="0"/>
              <a:t>A1 </a:t>
            </a:r>
            <a:r>
              <a:rPr lang="pl-PL" dirty="0" smtClean="0"/>
              <a:t>{a} ∈ F for </a:t>
            </a:r>
            <a:r>
              <a:rPr lang="pl-PL" dirty="0" err="1" smtClean="0"/>
              <a:t>each</a:t>
            </a:r>
            <a:r>
              <a:rPr lang="pl-PL" dirty="0" smtClean="0"/>
              <a:t> a ∈ A</a:t>
            </a:r>
          </a:p>
          <a:p>
            <a:pPr marL="109728" indent="0">
              <a:buNone/>
            </a:pPr>
            <a:r>
              <a:rPr lang="pl-PL" b="1" dirty="0" smtClean="0"/>
              <a:t>A2 </a:t>
            </a:r>
            <a:r>
              <a:rPr lang="pl-PL" dirty="0" smtClean="0"/>
              <a:t>∅ ∉ F,  A ∈ F</a:t>
            </a:r>
          </a:p>
          <a:p>
            <a:pPr marL="536575" indent="-427038">
              <a:buNone/>
            </a:pPr>
            <a:r>
              <a:rPr lang="pl-PL" b="1" dirty="0" smtClean="0"/>
              <a:t>A3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C</a:t>
            </a:r>
            <a:r>
              <a:rPr lang="pl-PL" baseline="-25000" dirty="0" smtClean="0"/>
              <a:t>1</a:t>
            </a:r>
            <a:r>
              <a:rPr lang="pl-PL" dirty="0" smtClean="0"/>
              <a:t> and C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in F and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⋂</a:t>
            </a:r>
            <a:r>
              <a:rPr lang="pl-PL" dirty="0"/>
              <a:t> C</a:t>
            </a:r>
            <a:r>
              <a:rPr lang="pl-PL" baseline="-25000" dirty="0"/>
              <a:t>2</a:t>
            </a:r>
            <a:r>
              <a:rPr lang="pl-PL" dirty="0" smtClean="0"/>
              <a:t> ≠∅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⋂</a:t>
            </a:r>
            <a:r>
              <a:rPr lang="pl-PL" dirty="0"/>
              <a:t> C</a:t>
            </a:r>
            <a:r>
              <a:rPr lang="pl-PL" baseline="-25000" dirty="0"/>
              <a:t>2</a:t>
            </a:r>
            <a:r>
              <a:rPr lang="pl-PL" dirty="0" smtClean="0"/>
              <a:t> and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⋃ </a:t>
            </a:r>
            <a:r>
              <a:rPr lang="pl-PL" dirty="0"/>
              <a:t>C</a:t>
            </a:r>
            <a:r>
              <a:rPr lang="pl-PL" baseline="-25000" dirty="0"/>
              <a:t>2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in F</a:t>
            </a:r>
          </a:p>
          <a:p>
            <a:pPr marL="536575" indent="-427038">
              <a:buNone/>
            </a:pPr>
            <a:r>
              <a:rPr lang="pl-PL" b="1" dirty="0" smtClean="0"/>
              <a:t>A4</a:t>
            </a:r>
            <a:r>
              <a:rPr lang="pl-PL" dirty="0" smtClean="0"/>
              <a:t> </a:t>
            </a:r>
            <a:r>
              <a:rPr lang="pl-PL" dirty="0" err="1"/>
              <a:t>If</a:t>
            </a:r>
            <a:r>
              <a:rPr lang="pl-PL" dirty="0"/>
              <a:t> C</a:t>
            </a:r>
            <a:r>
              <a:rPr lang="pl-PL" baseline="-25000" dirty="0"/>
              <a:t>1</a:t>
            </a:r>
            <a:r>
              <a:rPr lang="pl-PL" dirty="0"/>
              <a:t> and C</a:t>
            </a:r>
            <a:r>
              <a:rPr lang="pl-PL" baseline="-25000" dirty="0"/>
              <a:t>2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in F and C</a:t>
            </a:r>
            <a:r>
              <a:rPr lang="pl-PL" baseline="-25000" dirty="0"/>
              <a:t>1 </a:t>
            </a:r>
            <a:r>
              <a:rPr lang="pl-PL" dirty="0" smtClean="0"/>
              <a:t>⋈ </a:t>
            </a:r>
            <a:r>
              <a:rPr lang="pl-PL" dirty="0"/>
              <a:t>C</a:t>
            </a:r>
            <a:r>
              <a:rPr lang="pl-PL" baseline="-25000" dirty="0"/>
              <a:t>2</a:t>
            </a:r>
            <a:r>
              <a:rPr lang="pl-PL" dirty="0"/>
              <a:t>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/>
              <a:t>C</a:t>
            </a:r>
            <a:r>
              <a:rPr lang="pl-PL" baseline="-25000" dirty="0"/>
              <a:t>1 </a:t>
            </a:r>
            <a:r>
              <a:rPr lang="pl-PL" dirty="0" smtClean="0"/>
              <a:t>- </a:t>
            </a:r>
            <a:r>
              <a:rPr lang="pl-PL" dirty="0"/>
              <a:t>C</a:t>
            </a:r>
            <a:r>
              <a:rPr lang="pl-PL" baseline="-25000" dirty="0"/>
              <a:t>2</a:t>
            </a:r>
            <a:r>
              <a:rPr lang="pl-PL" dirty="0"/>
              <a:t> and </a:t>
            </a:r>
            <a:r>
              <a:rPr lang="pl-PL" dirty="0" smtClean="0"/>
              <a:t>C</a:t>
            </a:r>
            <a:r>
              <a:rPr lang="pl-PL" baseline="-25000" dirty="0" smtClean="0"/>
              <a:t>2 </a:t>
            </a:r>
            <a:r>
              <a:rPr lang="pl-PL" dirty="0" smtClean="0"/>
              <a:t>- C</a:t>
            </a:r>
            <a:r>
              <a:rPr lang="pl-PL" baseline="-25000" dirty="0" smtClean="0"/>
              <a:t>1</a:t>
            </a:r>
            <a:r>
              <a:rPr lang="pl-PL" dirty="0" smtClean="0"/>
              <a:t> </a:t>
            </a:r>
            <a:r>
              <a:rPr lang="pl-PL" dirty="0" err="1"/>
              <a:t>are</a:t>
            </a:r>
            <a:r>
              <a:rPr lang="pl-PL" dirty="0"/>
              <a:t> in F</a:t>
            </a:r>
            <a:endParaRPr lang="pl-PL" dirty="0" smtClean="0"/>
          </a:p>
          <a:p>
            <a:pPr marL="536575" indent="-427038">
              <a:buNone/>
            </a:pPr>
            <a:r>
              <a:rPr lang="pl-PL" b="1" dirty="0" smtClean="0"/>
              <a:t>A5</a:t>
            </a:r>
            <a:r>
              <a:rPr lang="pl-PL" dirty="0" smtClean="0"/>
              <a:t>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member</a:t>
            </a:r>
            <a:r>
              <a:rPr lang="pl-PL" dirty="0" smtClean="0"/>
              <a:t> of F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most 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minimal</a:t>
            </a:r>
            <a:r>
              <a:rPr lang="pl-PL" dirty="0" smtClean="0"/>
              <a:t> </a:t>
            </a:r>
            <a:r>
              <a:rPr lang="pl-PL" dirty="0" err="1" smtClean="0"/>
              <a:t>supersets</a:t>
            </a:r>
            <a:r>
              <a:rPr lang="pl-PL" dirty="0" smtClean="0"/>
              <a:t> in F.</a:t>
            </a:r>
          </a:p>
          <a:p>
            <a:pPr marL="536575" indent="-427038">
              <a:buNone/>
            </a:pPr>
            <a:r>
              <a:rPr lang="pl-PL" dirty="0"/>
              <a:t>	</a:t>
            </a:r>
            <a:r>
              <a:rPr lang="pl-PL" dirty="0" smtClean="0"/>
              <a:t>			</a:t>
            </a:r>
            <a:r>
              <a:rPr lang="pl-PL" b="1" dirty="0" smtClean="0"/>
              <a:t>A6</a:t>
            </a:r>
            <a:r>
              <a:rPr lang="pl-PL" dirty="0" smtClean="0"/>
              <a:t> F </a:t>
            </a:r>
            <a:r>
              <a:rPr lang="pl-PL" dirty="0" err="1" smtClean="0"/>
              <a:t>is</a:t>
            </a:r>
            <a:r>
              <a:rPr lang="pl-PL" dirty="0" smtClean="0"/>
              <a:t> „</a:t>
            </a:r>
            <a:r>
              <a:rPr lang="pl-PL" dirty="0" err="1" smtClean="0"/>
              <a:t>acyclic</a:t>
            </a:r>
            <a:r>
              <a:rPr lang="pl-PL" dirty="0" smtClean="0"/>
              <a:t>”</a:t>
            </a: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Axiomatic</a:t>
            </a:r>
            <a:r>
              <a:rPr lang="pl-PL" dirty="0" smtClean="0"/>
              <a:t> </a:t>
            </a:r>
            <a:r>
              <a:rPr lang="pl-PL" dirty="0" err="1" smtClean="0"/>
              <a:t>Characterization</a:t>
            </a:r>
            <a:endParaRPr lang="pl-PL" dirty="0"/>
          </a:p>
        </p:txBody>
      </p:sp>
      <p:cxnSp>
        <p:nvCxnSpPr>
          <p:cNvPr id="32" name="Łącznik prostoliniowy 31"/>
          <p:cNvCxnSpPr/>
          <p:nvPr/>
        </p:nvCxnSpPr>
        <p:spPr>
          <a:xfrm>
            <a:off x="5763697" y="2191947"/>
            <a:ext cx="2988332" cy="2412268"/>
          </a:xfrm>
          <a:prstGeom prst="line">
            <a:avLst/>
          </a:prstGeom>
          <a:ln w="203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 flipV="1">
            <a:off x="5981180" y="2093007"/>
            <a:ext cx="2628292" cy="2592288"/>
          </a:xfrm>
          <a:prstGeom prst="line">
            <a:avLst/>
          </a:prstGeom>
          <a:ln w="203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a 6"/>
          <p:cNvSpPr/>
          <p:nvPr/>
        </p:nvSpPr>
        <p:spPr>
          <a:xfrm rot="20308802">
            <a:off x="6569094" y="2388455"/>
            <a:ext cx="1095448" cy="49618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4" name="Elipsa 33"/>
          <p:cNvSpPr/>
          <p:nvPr/>
        </p:nvSpPr>
        <p:spPr>
          <a:xfrm rot="1371063">
            <a:off x="7217716" y="2398060"/>
            <a:ext cx="1095448" cy="49618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5" name="Elipsa 34"/>
          <p:cNvSpPr/>
          <p:nvPr/>
        </p:nvSpPr>
        <p:spPr>
          <a:xfrm rot="4582581">
            <a:off x="7610004" y="2875445"/>
            <a:ext cx="1095448" cy="49618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 rot="6837981">
            <a:off x="7542368" y="3453326"/>
            <a:ext cx="1095448" cy="49618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 rot="9756337">
            <a:off x="7127878" y="3882971"/>
            <a:ext cx="1095448" cy="49618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 rot="14882816">
            <a:off x="6043363" y="3421615"/>
            <a:ext cx="1095448" cy="49618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9" name="Elipsa 38"/>
          <p:cNvSpPr/>
          <p:nvPr/>
        </p:nvSpPr>
        <p:spPr>
          <a:xfrm rot="12230836">
            <a:off x="6471411" y="3873304"/>
            <a:ext cx="1095448" cy="49618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0" name="Elipsa 39"/>
          <p:cNvSpPr/>
          <p:nvPr/>
        </p:nvSpPr>
        <p:spPr>
          <a:xfrm rot="18173313">
            <a:off x="6119044" y="2773728"/>
            <a:ext cx="1095448" cy="49618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2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024362"/>
          </a:xfrm>
        </p:spPr>
        <p:txBody>
          <a:bodyPr/>
          <a:lstStyle/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basic</a:t>
            </a:r>
            <a:r>
              <a:rPr lang="pl-PL" dirty="0" smtClean="0"/>
              <a:t> </a:t>
            </a:r>
            <a:r>
              <a:rPr lang="pl-PL" dirty="0" err="1" smtClean="0"/>
              <a:t>types</a:t>
            </a:r>
            <a:r>
              <a:rPr lang="pl-PL" dirty="0" smtClean="0"/>
              <a:t> of clone </a:t>
            </a:r>
            <a:r>
              <a:rPr lang="pl-PL" dirty="0" err="1" smtClean="0"/>
              <a:t>structures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109728" indent="0">
              <a:buNone/>
            </a:pPr>
            <a:endParaRPr lang="pl-PL" dirty="0" smtClean="0"/>
          </a:p>
          <a:p>
            <a:r>
              <a:rPr lang="pl-PL" dirty="0" smtClean="0"/>
              <a:t>Both </a:t>
            </a:r>
            <a:r>
              <a:rPr lang="pl-PL" dirty="0" err="1" smtClean="0"/>
              <a:t>satisfy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axioms</a:t>
            </a:r>
            <a:r>
              <a:rPr lang="pl-PL" dirty="0" smtClean="0"/>
              <a:t>,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compose</a:t>
            </a:r>
            <a:r>
              <a:rPr lang="pl-PL" dirty="0"/>
              <a:t> </a:t>
            </a:r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err="1" smtClean="0">
                <a:sym typeface="Wingdings" pitchFamily="2" charset="2"/>
              </a:rPr>
              <a:t>induction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90680"/>
            <a:ext cx="8686800" cy="850106"/>
          </a:xfrm>
        </p:spPr>
        <p:txBody>
          <a:bodyPr/>
          <a:lstStyle/>
          <a:p>
            <a:r>
              <a:rPr lang="pl-PL" dirty="0" smtClean="0"/>
              <a:t>Proof Idea for the </a:t>
            </a:r>
            <a:r>
              <a:rPr lang="pl-PL" dirty="0" err="1" smtClean="0"/>
              <a:t>Characterization</a:t>
            </a:r>
            <a:endParaRPr lang="pl-PL" dirty="0"/>
          </a:p>
        </p:txBody>
      </p:sp>
      <p:sp>
        <p:nvSpPr>
          <p:cNvPr id="17" name="Elipsa 16"/>
          <p:cNvSpPr/>
          <p:nvPr/>
        </p:nvSpPr>
        <p:spPr>
          <a:xfrm>
            <a:off x="1115520" y="2420860"/>
            <a:ext cx="1152160" cy="576080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691600" y="2420860"/>
            <a:ext cx="1152160" cy="576080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2339690" y="2420860"/>
            <a:ext cx="1152160" cy="576080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971500" y="2276840"/>
            <a:ext cx="2016280" cy="86412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1619590" y="2276840"/>
            <a:ext cx="2016280" cy="86412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827480" y="2132820"/>
            <a:ext cx="2952410" cy="115216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1187530" y="3429000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(a) a string of </a:t>
            </a:r>
            <a:r>
              <a:rPr lang="pl-PL" sz="1600" dirty="0" err="1" smtClean="0"/>
              <a:t>sausages</a:t>
            </a:r>
            <a:endParaRPr lang="pl-PL" sz="1600" dirty="0"/>
          </a:p>
        </p:txBody>
      </p:sp>
      <p:sp>
        <p:nvSpPr>
          <p:cNvPr id="25" name="Elipsa 24"/>
          <p:cNvSpPr/>
          <p:nvPr/>
        </p:nvSpPr>
        <p:spPr>
          <a:xfrm>
            <a:off x="5499278" y="2348850"/>
            <a:ext cx="1828801" cy="7201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5508130" y="3429000"/>
            <a:ext cx="1830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(b) a </a:t>
            </a:r>
            <a:r>
              <a:rPr lang="pl-PL" sz="1600" dirty="0" err="1" smtClean="0"/>
              <a:t>fat</a:t>
            </a:r>
            <a:r>
              <a:rPr lang="pl-PL" sz="1600" dirty="0" smtClean="0"/>
              <a:t> </a:t>
            </a:r>
            <a:r>
              <a:rPr lang="pl-PL" sz="1600" dirty="0" err="1" smtClean="0"/>
              <a:t>sausage</a:t>
            </a:r>
            <a:endParaRPr lang="pl-PL" sz="1600" dirty="0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3" y="2514558"/>
            <a:ext cx="330500" cy="357814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11" y="2531515"/>
            <a:ext cx="330500" cy="357814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60" y="2537310"/>
            <a:ext cx="330500" cy="357814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76" y="2513915"/>
            <a:ext cx="330500" cy="357814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62" y="2515743"/>
            <a:ext cx="221244" cy="374203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62" y="2506942"/>
            <a:ext cx="221244" cy="374203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31" y="2509304"/>
            <a:ext cx="221244" cy="37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Clone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Representations</a:t>
            </a:r>
            <a:endParaRPr lang="pl-PL" dirty="0"/>
          </a:p>
        </p:txBody>
      </p:sp>
      <p:sp>
        <p:nvSpPr>
          <p:cNvPr id="5" name="Symbol zastępczy zawartości 1"/>
          <p:cNvSpPr>
            <a:spLocks noGrp="1"/>
          </p:cNvSpPr>
          <p:nvPr>
            <p:ph idx="1"/>
          </p:nvPr>
        </p:nvSpPr>
        <p:spPr>
          <a:xfrm>
            <a:off x="395420" y="1268700"/>
            <a:ext cx="8229600" cy="4784396"/>
          </a:xfrm>
        </p:spPr>
        <p:txBody>
          <a:bodyPr>
            <a:noAutofit/>
          </a:bodyPr>
          <a:lstStyle/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/>
              <a:t>	</a:t>
            </a:r>
            <a:endParaRPr lang="pl-PL" dirty="0" smtClean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/>
              <a:t>	</a:t>
            </a:r>
            <a:r>
              <a:rPr lang="pl-PL" dirty="0" smtClean="0"/>
              <a:t>	</a:t>
            </a:r>
            <a:endParaRPr lang="pl-PL" dirty="0" smtClean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 smtClean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/>
              <a:t>	</a:t>
            </a:r>
            <a:endParaRPr lang="pl-PL" dirty="0" smtClean="0"/>
          </a:p>
          <a:p>
            <a:pPr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How to </a:t>
            </a:r>
            <a:r>
              <a:rPr lang="pl-PL" dirty="0" err="1" smtClean="0"/>
              <a:t>conveniently</a:t>
            </a:r>
            <a:r>
              <a:rPr lang="pl-PL" dirty="0" smtClean="0"/>
              <a:t> </a:t>
            </a:r>
            <a:r>
              <a:rPr lang="pl-PL" dirty="0" err="1" smtClean="0"/>
              <a:t>represent</a:t>
            </a:r>
            <a:r>
              <a:rPr lang="pl-PL" dirty="0" smtClean="0"/>
              <a:t> the </a:t>
            </a:r>
            <a:r>
              <a:rPr lang="pl-PL" dirty="0" err="1" smtClean="0"/>
              <a:t>above</a:t>
            </a:r>
            <a:r>
              <a:rPr lang="pl-PL" dirty="0"/>
              <a:t> </a:t>
            </a:r>
            <a:r>
              <a:rPr lang="pl-PL" dirty="0" smtClean="0"/>
              <a:t>clone </a:t>
            </a:r>
            <a:r>
              <a:rPr lang="pl-PL" dirty="0" err="1" smtClean="0"/>
              <a:t>structure</a:t>
            </a:r>
            <a:r>
              <a:rPr lang="pl-PL" dirty="0" smtClean="0"/>
              <a:t>?</a:t>
            </a:r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 smtClean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 smtClean="0"/>
          </a:p>
        </p:txBody>
      </p:sp>
      <p:sp>
        <p:nvSpPr>
          <p:cNvPr id="6" name="Elipsa 5"/>
          <p:cNvSpPr/>
          <p:nvPr/>
        </p:nvSpPr>
        <p:spPr>
          <a:xfrm>
            <a:off x="2502568" y="1316467"/>
            <a:ext cx="2871537" cy="128235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498613" y="1460486"/>
            <a:ext cx="1795281" cy="99395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504424" y="1460488"/>
            <a:ext cx="1848376" cy="9779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427746" y="1188489"/>
            <a:ext cx="4026569" cy="15547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052844" y="1348552"/>
            <a:ext cx="2481556" cy="104172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92505" y="994611"/>
            <a:ext cx="8678779" cy="187692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98" y="1560380"/>
            <a:ext cx="391915" cy="72027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8" y="1632390"/>
            <a:ext cx="526085" cy="692031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48" y="1560380"/>
            <a:ext cx="640834" cy="693796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88" y="1560380"/>
            <a:ext cx="640834" cy="693796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28" y="1560380"/>
            <a:ext cx="640834" cy="693796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8" y="1560380"/>
            <a:ext cx="640834" cy="693796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8" y="1488370"/>
            <a:ext cx="428989" cy="725574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18" y="1488370"/>
            <a:ext cx="428989" cy="725574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08" y="1488370"/>
            <a:ext cx="428989" cy="7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Clone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Representations</a:t>
            </a:r>
            <a:endParaRPr lang="pl-PL" dirty="0"/>
          </a:p>
        </p:txBody>
      </p:sp>
      <p:sp>
        <p:nvSpPr>
          <p:cNvPr id="5" name="Symbol zastępczy zawartości 1"/>
          <p:cNvSpPr>
            <a:spLocks noGrp="1"/>
          </p:cNvSpPr>
          <p:nvPr>
            <p:ph idx="1"/>
          </p:nvPr>
        </p:nvSpPr>
        <p:spPr>
          <a:xfrm>
            <a:off x="395420" y="2420860"/>
            <a:ext cx="4032560" cy="3600500"/>
          </a:xfrm>
        </p:spPr>
        <p:txBody>
          <a:bodyPr>
            <a:noAutofit/>
          </a:bodyPr>
          <a:lstStyle/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/>
              <a:t>	</a:t>
            </a:r>
          </a:p>
          <a:p>
            <a:pPr marL="109728" indent="0" algn="ctr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/>
          </a:p>
          <a:p>
            <a:pPr marL="109728" indent="0" algn="ctr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/>
          </a:p>
          <a:p>
            <a:pPr marL="109728" indent="0" algn="ctr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/>
              <a:t>X</a:t>
            </a:r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/>
              <a:t>X = </a:t>
            </a:r>
            <a:r>
              <a:rPr lang="pl-PL" dirty="0" smtClean="0"/>
              <a:t>{  ,  </a:t>
            </a:r>
            <a:r>
              <a:rPr lang="pl-PL" dirty="0" smtClean="0"/>
              <a:t> </a:t>
            </a:r>
            <a:r>
              <a:rPr lang="pl-PL" dirty="0" smtClean="0"/>
              <a:t>,  </a:t>
            </a:r>
            <a:r>
              <a:rPr lang="pl-PL" dirty="0" smtClean="0"/>
              <a:t> </a:t>
            </a:r>
            <a:r>
              <a:rPr lang="pl-PL" dirty="0" smtClean="0"/>
              <a:t>,  </a:t>
            </a:r>
            <a:r>
              <a:rPr lang="pl-PL" dirty="0" smtClean="0"/>
              <a:t> </a:t>
            </a:r>
            <a:r>
              <a:rPr lang="pl-PL" dirty="0" smtClean="0"/>
              <a:t>,  </a:t>
            </a:r>
            <a:r>
              <a:rPr lang="pl-PL" dirty="0" smtClean="0"/>
              <a:t> </a:t>
            </a:r>
            <a:r>
              <a:rPr lang="pl-PL" dirty="0" smtClean="0"/>
              <a:t>,  </a:t>
            </a:r>
            <a:r>
              <a:rPr lang="pl-PL" dirty="0" smtClean="0"/>
              <a:t> </a:t>
            </a:r>
            <a:r>
              <a:rPr lang="pl-PL" dirty="0" smtClean="0"/>
              <a:t>,  </a:t>
            </a:r>
            <a:r>
              <a:rPr lang="pl-PL" dirty="0" smtClean="0"/>
              <a:t> </a:t>
            </a:r>
            <a:r>
              <a:rPr lang="pl-PL" dirty="0" smtClean="0"/>
              <a:t>,  </a:t>
            </a:r>
            <a:r>
              <a:rPr lang="pl-PL" dirty="0" smtClean="0"/>
              <a:t> </a:t>
            </a:r>
            <a:r>
              <a:rPr lang="pl-PL" dirty="0" smtClean="0"/>
              <a:t>,   }</a:t>
            </a:r>
            <a:r>
              <a:rPr lang="pl-PL" dirty="0"/>
              <a:t>	</a:t>
            </a: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4499990" y="3140960"/>
            <a:ext cx="0" cy="2664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539440" y="3140960"/>
            <a:ext cx="7849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6516270" y="36450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2" name="pole tekstowe 31"/>
          <p:cNvSpPr txBox="1"/>
          <p:nvPr/>
        </p:nvSpPr>
        <p:spPr>
          <a:xfrm>
            <a:off x="6588280" y="3429000"/>
            <a:ext cx="2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X</a:t>
            </a:r>
            <a:endParaRPr lang="pl-PL" dirty="0"/>
          </a:p>
        </p:txBody>
      </p:sp>
      <p:sp>
        <p:nvSpPr>
          <p:cNvPr id="15" name="Elipsa 14"/>
          <p:cNvSpPr/>
          <p:nvPr/>
        </p:nvSpPr>
        <p:spPr>
          <a:xfrm>
            <a:off x="2502568" y="1316467"/>
            <a:ext cx="2871537" cy="128235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3498613" y="1460486"/>
            <a:ext cx="1795281" cy="99395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1504424" y="1460488"/>
            <a:ext cx="1848376" cy="9779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1427746" y="1188489"/>
            <a:ext cx="4026569" cy="15547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6052844" y="1348552"/>
            <a:ext cx="2481556" cy="104172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192505" y="994611"/>
            <a:ext cx="8678779" cy="187692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98" y="1560380"/>
            <a:ext cx="391915" cy="72027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8" y="1632390"/>
            <a:ext cx="526085" cy="692031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48" y="1560380"/>
            <a:ext cx="640834" cy="693796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88" y="1560380"/>
            <a:ext cx="640834" cy="693796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28" y="1560380"/>
            <a:ext cx="640834" cy="693796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8" y="1560380"/>
            <a:ext cx="640834" cy="693796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8" y="1488370"/>
            <a:ext cx="428989" cy="725574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18" y="1488370"/>
            <a:ext cx="428989" cy="725574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08" y="1488370"/>
            <a:ext cx="428989" cy="725574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80" y="4286633"/>
            <a:ext cx="133612" cy="245557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5" y="4300093"/>
            <a:ext cx="179354" cy="235928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70" y="4290812"/>
            <a:ext cx="218473" cy="236529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63" y="4283128"/>
            <a:ext cx="218473" cy="236529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40" y="4283128"/>
            <a:ext cx="218473" cy="236529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5" y="4283128"/>
            <a:ext cx="218473" cy="236529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02" y="4287553"/>
            <a:ext cx="146251" cy="247363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18" y="4287553"/>
            <a:ext cx="146251" cy="247363"/>
          </a:xfrm>
          <a:prstGeom prst="rect">
            <a:avLst/>
          </a:prstGeom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86" y="4272185"/>
            <a:ext cx="146251" cy="247363"/>
          </a:xfrm>
          <a:prstGeom prst="rect">
            <a:avLst/>
          </a:prstGeom>
        </p:spPr>
      </p:pic>
      <p:sp>
        <p:nvSpPr>
          <p:cNvPr id="49" name="Elipsa 48"/>
          <p:cNvSpPr/>
          <p:nvPr/>
        </p:nvSpPr>
        <p:spPr>
          <a:xfrm>
            <a:off x="2194560" y="3422469"/>
            <a:ext cx="535577" cy="43107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9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Clone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Representations</a:t>
            </a:r>
            <a:endParaRPr lang="pl-PL" dirty="0"/>
          </a:p>
        </p:txBody>
      </p:sp>
      <p:sp>
        <p:nvSpPr>
          <p:cNvPr id="5" name="Symbol zastępczy zawartości 1"/>
          <p:cNvSpPr>
            <a:spLocks noGrp="1"/>
          </p:cNvSpPr>
          <p:nvPr>
            <p:ph idx="1"/>
          </p:nvPr>
        </p:nvSpPr>
        <p:spPr>
          <a:xfrm>
            <a:off x="395420" y="2420860"/>
            <a:ext cx="4032560" cy="3600500"/>
          </a:xfrm>
        </p:spPr>
        <p:txBody>
          <a:bodyPr>
            <a:noAutofit/>
          </a:bodyPr>
          <a:lstStyle/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/>
              <a:t>	</a:t>
            </a:r>
          </a:p>
          <a:p>
            <a:pPr marL="109728" indent="0" algn="ctr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 smtClean="0"/>
          </a:p>
          <a:p>
            <a:pPr marL="109728" indent="0" algn="ctr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/>
          </a:p>
          <a:p>
            <a:pPr marL="109728" indent="0" algn="ctr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smtClean="0"/>
              <a:t>   </a:t>
            </a:r>
            <a:r>
              <a:rPr lang="pl-PL" dirty="0" smtClean="0"/>
              <a:t>Y   </a:t>
            </a:r>
            <a:r>
              <a:rPr lang="pl-PL" dirty="0" smtClean="0"/>
              <a:t>    </a:t>
            </a:r>
            <a:r>
              <a:rPr lang="pl-PL" dirty="0" smtClean="0"/>
              <a:t>Z</a:t>
            </a:r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X = </a:t>
            </a:r>
            <a:r>
              <a:rPr lang="pl-PL" dirty="0" smtClean="0"/>
              <a:t>{</a:t>
            </a:r>
            <a:r>
              <a:rPr lang="pl-PL" dirty="0"/>
              <a:t> </a:t>
            </a:r>
            <a:r>
              <a:rPr lang="pl-PL" dirty="0" smtClean="0"/>
              <a:t> ,   ,   ,   ,   ,   ,   ,   ,  </a:t>
            </a:r>
            <a:r>
              <a:rPr lang="pl-PL" dirty="0" smtClean="0"/>
              <a:t>}</a:t>
            </a:r>
            <a:r>
              <a:rPr lang="pl-PL" dirty="0"/>
              <a:t>	</a:t>
            </a:r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Y = </a:t>
            </a:r>
            <a:r>
              <a:rPr lang="pl-PL" dirty="0" smtClean="0"/>
              <a:t>{</a:t>
            </a:r>
            <a:r>
              <a:rPr lang="pl-PL" dirty="0"/>
              <a:t> </a:t>
            </a:r>
            <a:r>
              <a:rPr lang="pl-PL" dirty="0" smtClean="0"/>
              <a:t>  ,   ,   ,   </a:t>
            </a:r>
            <a:r>
              <a:rPr lang="pl-PL" dirty="0" smtClean="0"/>
              <a:t>},  Z </a:t>
            </a:r>
            <a:r>
              <a:rPr lang="pl-PL" dirty="0" smtClean="0"/>
              <a:t>= </a:t>
            </a:r>
            <a:r>
              <a:rPr lang="pl-PL" dirty="0" smtClean="0"/>
              <a:t>{</a:t>
            </a:r>
            <a:r>
              <a:rPr lang="pl-PL" dirty="0"/>
              <a:t> </a:t>
            </a:r>
            <a:r>
              <a:rPr lang="pl-PL" dirty="0" smtClean="0"/>
              <a:t> ,   ,   </a:t>
            </a:r>
            <a:r>
              <a:rPr lang="pl-PL" dirty="0" smtClean="0"/>
              <a:t>}</a:t>
            </a:r>
            <a:endParaRPr lang="pl-PL" dirty="0" smtClean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4499990" y="3140960"/>
            <a:ext cx="0" cy="2664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539440" y="3140960"/>
            <a:ext cx="7849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6516270" y="36450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1547580" y="3284980"/>
            <a:ext cx="1872260" cy="7201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500406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601220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709235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810049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6" name="Łącznik prostoliniowy 5"/>
          <p:cNvCxnSpPr>
            <a:stCxn id="31" idx="2"/>
            <a:endCxn id="25" idx="7"/>
          </p:cNvCxnSpPr>
          <p:nvPr/>
        </p:nvCxnSpPr>
        <p:spPr>
          <a:xfrm flipH="1">
            <a:off x="5096254" y="3699036"/>
            <a:ext cx="1420016" cy="68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>
            <a:stCxn id="31" idx="3"/>
            <a:endCxn id="26" idx="7"/>
          </p:cNvCxnSpPr>
          <p:nvPr/>
        </p:nvCxnSpPr>
        <p:spPr>
          <a:xfrm flipH="1">
            <a:off x="6104394" y="3737224"/>
            <a:ext cx="42769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>
            <a:stCxn id="31" idx="5"/>
            <a:endCxn id="27" idx="1"/>
          </p:cNvCxnSpPr>
          <p:nvPr/>
        </p:nvCxnSpPr>
        <p:spPr>
          <a:xfrm>
            <a:off x="6608464" y="3737224"/>
            <a:ext cx="49970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>
            <a:stCxn id="31" idx="6"/>
            <a:endCxn id="28" idx="1"/>
          </p:cNvCxnSpPr>
          <p:nvPr/>
        </p:nvCxnSpPr>
        <p:spPr>
          <a:xfrm>
            <a:off x="6624282" y="3699036"/>
            <a:ext cx="1492026" cy="68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6588280" y="3429000"/>
            <a:ext cx="2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X</a:t>
            </a:r>
            <a:endParaRPr lang="pl-PL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4932050" y="4077090"/>
            <a:ext cx="345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           </a:t>
            </a:r>
            <a:r>
              <a:rPr lang="pl-PL" dirty="0" smtClean="0"/>
              <a:t>Y              </a:t>
            </a:r>
            <a:r>
              <a:rPr lang="pl-PL" dirty="0" smtClean="0"/>
              <a:t>              </a:t>
            </a:r>
            <a:r>
              <a:rPr lang="pl-PL" dirty="0" smtClean="0"/>
              <a:t>Z</a:t>
            </a:r>
            <a:endParaRPr lang="pl-PL" dirty="0"/>
          </a:p>
        </p:txBody>
      </p:sp>
      <p:sp>
        <p:nvSpPr>
          <p:cNvPr id="32" name="Elipsa 31"/>
          <p:cNvSpPr/>
          <p:nvPr/>
        </p:nvSpPr>
        <p:spPr>
          <a:xfrm>
            <a:off x="2502568" y="1316467"/>
            <a:ext cx="2871537" cy="128235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3" name="Elipsa 32"/>
          <p:cNvSpPr/>
          <p:nvPr/>
        </p:nvSpPr>
        <p:spPr>
          <a:xfrm>
            <a:off x="3498613" y="1460486"/>
            <a:ext cx="1795281" cy="99395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1504424" y="1460488"/>
            <a:ext cx="1848376" cy="9779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1427746" y="1188489"/>
            <a:ext cx="4026569" cy="15547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6052844" y="1348552"/>
            <a:ext cx="2481556" cy="104172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0" name="Elipsa 39"/>
          <p:cNvSpPr/>
          <p:nvPr/>
        </p:nvSpPr>
        <p:spPr>
          <a:xfrm>
            <a:off x="192505" y="994611"/>
            <a:ext cx="8678779" cy="187692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98" y="1560380"/>
            <a:ext cx="391915" cy="720277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8" y="1632390"/>
            <a:ext cx="526085" cy="692031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48" y="1560380"/>
            <a:ext cx="640834" cy="693796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88" y="1560380"/>
            <a:ext cx="640834" cy="693796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28" y="1560380"/>
            <a:ext cx="640834" cy="693796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8" y="1560380"/>
            <a:ext cx="640834" cy="693796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8" y="1488370"/>
            <a:ext cx="428989" cy="725574"/>
          </a:xfrm>
          <a:prstGeom prst="rect">
            <a:avLst/>
          </a:prstGeom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18" y="1488370"/>
            <a:ext cx="428989" cy="725574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08" y="1488370"/>
            <a:ext cx="428989" cy="725574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80" y="4286633"/>
            <a:ext cx="133612" cy="245557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5" y="4300093"/>
            <a:ext cx="179354" cy="235928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70" y="4290812"/>
            <a:ext cx="218473" cy="236529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63" y="4283128"/>
            <a:ext cx="218473" cy="236529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40" y="4283128"/>
            <a:ext cx="218473" cy="236529"/>
          </a:xfrm>
          <a:prstGeom prst="rect">
            <a:avLst/>
          </a:prstGeom>
        </p:spPr>
      </p:pic>
      <p:pic>
        <p:nvPicPr>
          <p:cNvPr id="55" name="Obraz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5" y="4283128"/>
            <a:ext cx="218473" cy="236529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02" y="4287553"/>
            <a:ext cx="146251" cy="247363"/>
          </a:xfrm>
          <a:prstGeom prst="rect">
            <a:avLst/>
          </a:prstGeom>
        </p:spPr>
      </p:pic>
      <p:pic>
        <p:nvPicPr>
          <p:cNvPr id="57" name="Obraz 5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18" y="4287553"/>
            <a:ext cx="146251" cy="247363"/>
          </a:xfrm>
          <a:prstGeom prst="rect">
            <a:avLst/>
          </a:prstGeom>
        </p:spPr>
      </p:pic>
      <p:pic>
        <p:nvPicPr>
          <p:cNvPr id="58" name="Obraz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86" y="4272185"/>
            <a:ext cx="146251" cy="247363"/>
          </a:xfrm>
          <a:prstGeom prst="rect">
            <a:avLst/>
          </a:prstGeom>
        </p:spPr>
      </p:pic>
      <p:pic>
        <p:nvPicPr>
          <p:cNvPr id="59" name="Obraz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59" y="4639155"/>
            <a:ext cx="218473" cy="236529"/>
          </a:xfrm>
          <a:prstGeom prst="rect">
            <a:avLst/>
          </a:prstGeom>
        </p:spPr>
      </p:pic>
      <p:pic>
        <p:nvPicPr>
          <p:cNvPr id="60" name="Obraz 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52" y="4631471"/>
            <a:ext cx="218473" cy="236529"/>
          </a:xfrm>
          <a:prstGeom prst="rect">
            <a:avLst/>
          </a:prstGeom>
        </p:spPr>
      </p:pic>
      <p:pic>
        <p:nvPicPr>
          <p:cNvPr id="61" name="Obraz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29" y="4631471"/>
            <a:ext cx="218473" cy="236529"/>
          </a:xfrm>
          <a:prstGeom prst="rect">
            <a:avLst/>
          </a:prstGeom>
        </p:spPr>
      </p:pic>
      <p:pic>
        <p:nvPicPr>
          <p:cNvPr id="62" name="Obraz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04" y="4631471"/>
            <a:ext cx="218473" cy="236529"/>
          </a:xfrm>
          <a:prstGeom prst="rect">
            <a:avLst/>
          </a:prstGeom>
        </p:spPr>
      </p:pic>
      <p:pic>
        <p:nvPicPr>
          <p:cNvPr id="67" name="Obraz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87" y="4616494"/>
            <a:ext cx="146251" cy="247363"/>
          </a:xfrm>
          <a:prstGeom prst="rect">
            <a:avLst/>
          </a:prstGeom>
        </p:spPr>
      </p:pic>
      <p:pic>
        <p:nvPicPr>
          <p:cNvPr id="68" name="Obraz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03" y="4616494"/>
            <a:ext cx="146251" cy="247363"/>
          </a:xfrm>
          <a:prstGeom prst="rect">
            <a:avLst/>
          </a:prstGeom>
        </p:spPr>
      </p:pic>
      <p:pic>
        <p:nvPicPr>
          <p:cNvPr id="69" name="Obraz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71" y="4601126"/>
            <a:ext cx="146251" cy="247363"/>
          </a:xfrm>
          <a:prstGeom prst="rect">
            <a:avLst/>
          </a:prstGeom>
        </p:spPr>
      </p:pic>
      <p:pic>
        <p:nvPicPr>
          <p:cNvPr id="70" name="Obraz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34" y="4007992"/>
            <a:ext cx="264633" cy="348107"/>
          </a:xfrm>
          <a:prstGeom prst="rect">
            <a:avLst/>
          </a:prstGeom>
        </p:spPr>
      </p:pic>
      <p:pic>
        <p:nvPicPr>
          <p:cNvPr id="71" name="Obraz 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80" y="3943733"/>
            <a:ext cx="231520" cy="425496"/>
          </a:xfrm>
          <a:prstGeom prst="rect">
            <a:avLst/>
          </a:prstGeom>
        </p:spPr>
      </p:pic>
      <p:pic>
        <p:nvPicPr>
          <p:cNvPr id="72" name="Obraz 7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4" y="3474592"/>
            <a:ext cx="264633" cy="348107"/>
          </a:xfrm>
          <a:prstGeom prst="rect">
            <a:avLst/>
          </a:prstGeom>
        </p:spPr>
      </p:pic>
      <p:pic>
        <p:nvPicPr>
          <p:cNvPr id="73" name="Obraz 7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80" y="3435733"/>
            <a:ext cx="231520" cy="4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ymbol zastępczy zawartości 1"/>
          <p:cNvSpPr>
            <a:spLocks noGrp="1"/>
          </p:cNvSpPr>
          <p:nvPr>
            <p:ph idx="1"/>
          </p:nvPr>
        </p:nvSpPr>
        <p:spPr>
          <a:xfrm>
            <a:off x="395420" y="2420860"/>
            <a:ext cx="4032560" cy="3600500"/>
          </a:xfrm>
        </p:spPr>
        <p:txBody>
          <a:bodyPr>
            <a:noAutofit/>
          </a:bodyPr>
          <a:lstStyle/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/>
              <a:t>	</a:t>
            </a:r>
          </a:p>
          <a:p>
            <a:pPr marL="109728" indent="0" algn="ctr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 smtClean="0"/>
          </a:p>
          <a:p>
            <a:pPr marL="109728" indent="0" algn="ctr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smtClean="0"/>
              <a:t>                   Y</a:t>
            </a:r>
            <a:endParaRPr lang="pl-PL" dirty="0" smtClean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X = </a:t>
            </a:r>
            <a:r>
              <a:rPr lang="pl-PL" dirty="0" smtClean="0"/>
              <a:t>{</a:t>
            </a:r>
            <a:r>
              <a:rPr lang="pl-PL" dirty="0"/>
              <a:t> </a:t>
            </a:r>
            <a:r>
              <a:rPr lang="pl-PL" dirty="0" smtClean="0"/>
              <a:t> ,   ,   ,   ,   ,   ,   ,   ,  </a:t>
            </a:r>
            <a:r>
              <a:rPr lang="pl-PL" dirty="0" smtClean="0"/>
              <a:t>}</a:t>
            </a:r>
            <a:r>
              <a:rPr lang="pl-PL" dirty="0"/>
              <a:t>	</a:t>
            </a:r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Y = </a:t>
            </a:r>
            <a:r>
              <a:rPr lang="pl-PL" dirty="0" smtClean="0"/>
              <a:t>{</a:t>
            </a:r>
            <a:r>
              <a:rPr lang="pl-PL" dirty="0"/>
              <a:t> </a:t>
            </a:r>
            <a:r>
              <a:rPr lang="pl-PL" dirty="0" smtClean="0"/>
              <a:t>  ,   ,   ,   </a:t>
            </a:r>
            <a:r>
              <a:rPr lang="pl-PL" dirty="0" smtClean="0"/>
              <a:t>},  Z </a:t>
            </a:r>
            <a:r>
              <a:rPr lang="pl-PL" dirty="0" smtClean="0"/>
              <a:t>= </a:t>
            </a:r>
            <a:r>
              <a:rPr lang="pl-PL" dirty="0" smtClean="0"/>
              <a:t>{</a:t>
            </a:r>
            <a:r>
              <a:rPr lang="pl-PL" dirty="0"/>
              <a:t> </a:t>
            </a:r>
            <a:r>
              <a:rPr lang="pl-PL" dirty="0" smtClean="0"/>
              <a:t> ,   ,   </a:t>
            </a:r>
            <a:r>
              <a:rPr lang="pl-PL" dirty="0" smtClean="0"/>
              <a:t>}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Clone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Representations</a:t>
            </a:r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4499990" y="3140960"/>
            <a:ext cx="0" cy="2664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539440" y="3140960"/>
            <a:ext cx="7849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6516270" y="36450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500406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601220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709235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810049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6" name="Łącznik prostoliniowy 5"/>
          <p:cNvCxnSpPr>
            <a:stCxn id="31" idx="2"/>
            <a:endCxn id="25" idx="7"/>
          </p:cNvCxnSpPr>
          <p:nvPr/>
        </p:nvCxnSpPr>
        <p:spPr>
          <a:xfrm flipH="1">
            <a:off x="5096254" y="3699036"/>
            <a:ext cx="1420016" cy="68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>
            <a:stCxn id="31" idx="3"/>
            <a:endCxn id="26" idx="7"/>
          </p:cNvCxnSpPr>
          <p:nvPr/>
        </p:nvCxnSpPr>
        <p:spPr>
          <a:xfrm flipH="1">
            <a:off x="6104394" y="3737224"/>
            <a:ext cx="42769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>
            <a:stCxn id="31" idx="5"/>
            <a:endCxn id="27" idx="1"/>
          </p:cNvCxnSpPr>
          <p:nvPr/>
        </p:nvCxnSpPr>
        <p:spPr>
          <a:xfrm>
            <a:off x="6608464" y="3737224"/>
            <a:ext cx="49970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>
            <a:stCxn id="31" idx="6"/>
            <a:endCxn id="28" idx="1"/>
          </p:cNvCxnSpPr>
          <p:nvPr/>
        </p:nvCxnSpPr>
        <p:spPr>
          <a:xfrm>
            <a:off x="6624282" y="3699036"/>
            <a:ext cx="1492026" cy="68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6588280" y="3429000"/>
            <a:ext cx="2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X</a:t>
            </a:r>
            <a:endParaRPr lang="pl-PL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4932050" y="4077090"/>
            <a:ext cx="345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smtClean="0"/>
              <a:t>          </a:t>
            </a:r>
            <a:r>
              <a:rPr lang="pl-PL" dirty="0" smtClean="0"/>
              <a:t>Y              </a:t>
            </a:r>
            <a:r>
              <a:rPr lang="pl-PL" dirty="0" smtClean="0"/>
              <a:t>              </a:t>
            </a:r>
            <a:r>
              <a:rPr lang="pl-PL" dirty="0" smtClean="0"/>
              <a:t>Z</a:t>
            </a:r>
            <a:endParaRPr lang="pl-PL" dirty="0"/>
          </a:p>
        </p:txBody>
      </p:sp>
      <p:sp>
        <p:nvSpPr>
          <p:cNvPr id="33" name="Elipsa 32"/>
          <p:cNvSpPr/>
          <p:nvPr/>
        </p:nvSpPr>
        <p:spPr>
          <a:xfrm>
            <a:off x="7668430" y="50852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8100490" y="50852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8532550" y="50852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39" name="Łącznik prostoliniowy 38"/>
          <p:cNvCxnSpPr>
            <a:endCxn id="38" idx="0"/>
          </p:cNvCxnSpPr>
          <p:nvPr/>
        </p:nvCxnSpPr>
        <p:spPr>
          <a:xfrm>
            <a:off x="8172500" y="4437140"/>
            <a:ext cx="414056" cy="648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>
            <a:stCxn id="28" idx="4"/>
            <a:endCxn id="36" idx="0"/>
          </p:cNvCxnSpPr>
          <p:nvPr/>
        </p:nvCxnSpPr>
        <p:spPr>
          <a:xfrm>
            <a:off x="8154496" y="4473142"/>
            <a:ext cx="0" cy="61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>
            <a:stCxn id="28" idx="3"/>
            <a:endCxn id="33" idx="7"/>
          </p:cNvCxnSpPr>
          <p:nvPr/>
        </p:nvCxnSpPr>
        <p:spPr>
          <a:xfrm flipH="1">
            <a:off x="7760624" y="4457324"/>
            <a:ext cx="35568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a 42"/>
          <p:cNvSpPr/>
          <p:nvPr/>
        </p:nvSpPr>
        <p:spPr>
          <a:xfrm>
            <a:off x="2502568" y="1316467"/>
            <a:ext cx="2871537" cy="128235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3498613" y="1460486"/>
            <a:ext cx="1795281" cy="99395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1504424" y="1460488"/>
            <a:ext cx="1848376" cy="9779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1427746" y="1188489"/>
            <a:ext cx="4026569" cy="15547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6052844" y="1348552"/>
            <a:ext cx="2481556" cy="104172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192505" y="994611"/>
            <a:ext cx="8678779" cy="187692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49" name="Obraz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98" y="1560380"/>
            <a:ext cx="391915" cy="720277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8" y="1632390"/>
            <a:ext cx="526085" cy="692031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48" y="1560380"/>
            <a:ext cx="640834" cy="693796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88" y="1560380"/>
            <a:ext cx="640834" cy="693796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28" y="1560380"/>
            <a:ext cx="640834" cy="693796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8" y="1560380"/>
            <a:ext cx="640834" cy="693796"/>
          </a:xfrm>
          <a:prstGeom prst="rect">
            <a:avLst/>
          </a:prstGeom>
        </p:spPr>
      </p:pic>
      <p:pic>
        <p:nvPicPr>
          <p:cNvPr id="55" name="Obraz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8" y="1488370"/>
            <a:ext cx="428989" cy="725574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18" y="1488370"/>
            <a:ext cx="428989" cy="725574"/>
          </a:xfrm>
          <a:prstGeom prst="rect">
            <a:avLst/>
          </a:prstGeom>
        </p:spPr>
      </p:pic>
      <p:pic>
        <p:nvPicPr>
          <p:cNvPr id="57" name="Obraz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08" y="1488370"/>
            <a:ext cx="428989" cy="725574"/>
          </a:xfrm>
          <a:prstGeom prst="rect">
            <a:avLst/>
          </a:prstGeom>
        </p:spPr>
      </p:pic>
      <p:sp>
        <p:nvSpPr>
          <p:cNvPr id="61" name="Elipsa 60"/>
          <p:cNvSpPr/>
          <p:nvPr/>
        </p:nvSpPr>
        <p:spPr>
          <a:xfrm>
            <a:off x="1547580" y="3238500"/>
            <a:ext cx="2706920" cy="8636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62" name="Obraz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80" y="4286633"/>
            <a:ext cx="133612" cy="245557"/>
          </a:xfrm>
          <a:prstGeom prst="rect">
            <a:avLst/>
          </a:prstGeom>
        </p:spPr>
      </p:pic>
      <p:pic>
        <p:nvPicPr>
          <p:cNvPr id="63" name="Obraz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5" y="4300093"/>
            <a:ext cx="179354" cy="235928"/>
          </a:xfrm>
          <a:prstGeom prst="rect">
            <a:avLst/>
          </a:prstGeom>
        </p:spPr>
      </p:pic>
      <p:pic>
        <p:nvPicPr>
          <p:cNvPr id="64" name="Obraz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70" y="4290812"/>
            <a:ext cx="218473" cy="236529"/>
          </a:xfrm>
          <a:prstGeom prst="rect">
            <a:avLst/>
          </a:prstGeom>
        </p:spPr>
      </p:pic>
      <p:pic>
        <p:nvPicPr>
          <p:cNvPr id="65" name="Obraz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63" y="4283128"/>
            <a:ext cx="218473" cy="236529"/>
          </a:xfrm>
          <a:prstGeom prst="rect">
            <a:avLst/>
          </a:prstGeom>
        </p:spPr>
      </p:pic>
      <p:pic>
        <p:nvPicPr>
          <p:cNvPr id="66" name="Obraz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40" y="4283128"/>
            <a:ext cx="218473" cy="236529"/>
          </a:xfrm>
          <a:prstGeom prst="rect">
            <a:avLst/>
          </a:prstGeom>
        </p:spPr>
      </p:pic>
      <p:pic>
        <p:nvPicPr>
          <p:cNvPr id="67" name="Obraz 6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5" y="4283128"/>
            <a:ext cx="218473" cy="236529"/>
          </a:xfrm>
          <a:prstGeom prst="rect">
            <a:avLst/>
          </a:prstGeom>
        </p:spPr>
      </p:pic>
      <p:pic>
        <p:nvPicPr>
          <p:cNvPr id="68" name="Obraz 6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02" y="4287553"/>
            <a:ext cx="146251" cy="247363"/>
          </a:xfrm>
          <a:prstGeom prst="rect">
            <a:avLst/>
          </a:prstGeom>
        </p:spPr>
      </p:pic>
      <p:pic>
        <p:nvPicPr>
          <p:cNvPr id="69" name="Obraz 6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18" y="4287553"/>
            <a:ext cx="146251" cy="247363"/>
          </a:xfrm>
          <a:prstGeom prst="rect">
            <a:avLst/>
          </a:prstGeom>
        </p:spPr>
      </p:pic>
      <p:pic>
        <p:nvPicPr>
          <p:cNvPr id="70" name="Obraz 6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86" y="4272185"/>
            <a:ext cx="146251" cy="247363"/>
          </a:xfrm>
          <a:prstGeom prst="rect">
            <a:avLst/>
          </a:prstGeom>
        </p:spPr>
      </p:pic>
      <p:pic>
        <p:nvPicPr>
          <p:cNvPr id="71" name="Obraz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59" y="4639155"/>
            <a:ext cx="218473" cy="236529"/>
          </a:xfrm>
          <a:prstGeom prst="rect">
            <a:avLst/>
          </a:prstGeom>
        </p:spPr>
      </p:pic>
      <p:pic>
        <p:nvPicPr>
          <p:cNvPr id="72" name="Obraz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52" y="4631471"/>
            <a:ext cx="218473" cy="236529"/>
          </a:xfrm>
          <a:prstGeom prst="rect">
            <a:avLst/>
          </a:prstGeom>
        </p:spPr>
      </p:pic>
      <p:pic>
        <p:nvPicPr>
          <p:cNvPr id="73" name="Obraz 7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29" y="4631471"/>
            <a:ext cx="218473" cy="236529"/>
          </a:xfrm>
          <a:prstGeom prst="rect">
            <a:avLst/>
          </a:prstGeom>
        </p:spPr>
      </p:pic>
      <p:pic>
        <p:nvPicPr>
          <p:cNvPr id="74" name="Obraz 7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04" y="4631471"/>
            <a:ext cx="218473" cy="236529"/>
          </a:xfrm>
          <a:prstGeom prst="rect">
            <a:avLst/>
          </a:prstGeom>
        </p:spPr>
      </p:pic>
      <p:pic>
        <p:nvPicPr>
          <p:cNvPr id="75" name="Obraz 7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87" y="4616494"/>
            <a:ext cx="146251" cy="247363"/>
          </a:xfrm>
          <a:prstGeom prst="rect">
            <a:avLst/>
          </a:prstGeom>
        </p:spPr>
      </p:pic>
      <p:pic>
        <p:nvPicPr>
          <p:cNvPr id="76" name="Obraz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03" y="4616494"/>
            <a:ext cx="146251" cy="247363"/>
          </a:xfrm>
          <a:prstGeom prst="rect">
            <a:avLst/>
          </a:prstGeom>
        </p:spPr>
      </p:pic>
      <p:pic>
        <p:nvPicPr>
          <p:cNvPr id="77" name="Obraz 7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71" y="4601126"/>
            <a:ext cx="146251" cy="247363"/>
          </a:xfrm>
          <a:prstGeom prst="rect">
            <a:avLst/>
          </a:prstGeom>
        </p:spPr>
      </p:pic>
      <p:pic>
        <p:nvPicPr>
          <p:cNvPr id="78" name="Obraz 7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4" y="3474592"/>
            <a:ext cx="264633" cy="348107"/>
          </a:xfrm>
          <a:prstGeom prst="rect">
            <a:avLst/>
          </a:prstGeom>
        </p:spPr>
      </p:pic>
      <p:pic>
        <p:nvPicPr>
          <p:cNvPr id="79" name="Obraz 7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80" y="3435733"/>
            <a:ext cx="231520" cy="425496"/>
          </a:xfrm>
          <a:prstGeom prst="rect">
            <a:avLst/>
          </a:prstGeom>
        </p:spPr>
      </p:pic>
      <p:pic>
        <p:nvPicPr>
          <p:cNvPr id="80" name="Obraz 7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02" y="4719353"/>
            <a:ext cx="248598" cy="420469"/>
          </a:xfrm>
          <a:prstGeom prst="rect">
            <a:avLst/>
          </a:prstGeom>
        </p:spPr>
      </p:pic>
      <p:pic>
        <p:nvPicPr>
          <p:cNvPr id="81" name="Obraz 8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18" y="4757453"/>
            <a:ext cx="248598" cy="420469"/>
          </a:xfrm>
          <a:prstGeom prst="rect">
            <a:avLst/>
          </a:prstGeom>
        </p:spPr>
      </p:pic>
      <p:pic>
        <p:nvPicPr>
          <p:cNvPr id="82" name="Obraz 8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86" y="4754785"/>
            <a:ext cx="248598" cy="420469"/>
          </a:xfrm>
          <a:prstGeom prst="rect">
            <a:avLst/>
          </a:prstGeom>
        </p:spPr>
      </p:pic>
      <p:pic>
        <p:nvPicPr>
          <p:cNvPr id="83" name="Obraz 8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202" y="3436653"/>
            <a:ext cx="248598" cy="420469"/>
          </a:xfrm>
          <a:prstGeom prst="rect">
            <a:avLst/>
          </a:prstGeom>
        </p:spPr>
      </p:pic>
      <p:pic>
        <p:nvPicPr>
          <p:cNvPr id="84" name="Obraz 8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18" y="3436653"/>
            <a:ext cx="248598" cy="420469"/>
          </a:xfrm>
          <a:prstGeom prst="rect">
            <a:avLst/>
          </a:prstGeom>
        </p:spPr>
      </p:pic>
      <p:pic>
        <p:nvPicPr>
          <p:cNvPr id="85" name="Obraz 8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86" y="3459385"/>
            <a:ext cx="248598" cy="420469"/>
          </a:xfrm>
          <a:prstGeom prst="rect">
            <a:avLst/>
          </a:prstGeom>
        </p:spPr>
      </p:pic>
      <p:sp>
        <p:nvSpPr>
          <p:cNvPr id="87" name="Elipsa 86"/>
          <p:cNvSpPr/>
          <p:nvPr/>
        </p:nvSpPr>
        <p:spPr>
          <a:xfrm>
            <a:off x="2832100" y="3352800"/>
            <a:ext cx="1295400" cy="5969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88" name="Obraz 8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34" y="4007992"/>
            <a:ext cx="264633" cy="348107"/>
          </a:xfrm>
          <a:prstGeom prst="rect">
            <a:avLst/>
          </a:prstGeom>
        </p:spPr>
      </p:pic>
      <p:pic>
        <p:nvPicPr>
          <p:cNvPr id="89" name="Obraz 8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80" y="3943733"/>
            <a:ext cx="231520" cy="4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Clone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Representations</a:t>
            </a:r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4499990" y="3140960"/>
            <a:ext cx="0" cy="2664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539440" y="3140960"/>
            <a:ext cx="7849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6516270" y="36450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500406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601220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709235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810049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6" name="Łącznik prostoliniowy 5"/>
          <p:cNvCxnSpPr>
            <a:stCxn id="31" idx="2"/>
            <a:endCxn id="25" idx="7"/>
          </p:cNvCxnSpPr>
          <p:nvPr/>
        </p:nvCxnSpPr>
        <p:spPr>
          <a:xfrm flipH="1">
            <a:off x="5096254" y="3699036"/>
            <a:ext cx="1420016" cy="68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>
            <a:stCxn id="31" idx="3"/>
            <a:endCxn id="26" idx="7"/>
          </p:cNvCxnSpPr>
          <p:nvPr/>
        </p:nvCxnSpPr>
        <p:spPr>
          <a:xfrm flipH="1">
            <a:off x="6104394" y="3737224"/>
            <a:ext cx="42769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>
            <a:stCxn id="31" idx="5"/>
            <a:endCxn id="27" idx="1"/>
          </p:cNvCxnSpPr>
          <p:nvPr/>
        </p:nvCxnSpPr>
        <p:spPr>
          <a:xfrm>
            <a:off x="6608464" y="3737224"/>
            <a:ext cx="49970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>
            <a:stCxn id="31" idx="6"/>
            <a:endCxn id="28" idx="1"/>
          </p:cNvCxnSpPr>
          <p:nvPr/>
        </p:nvCxnSpPr>
        <p:spPr>
          <a:xfrm>
            <a:off x="6624282" y="3699036"/>
            <a:ext cx="1492026" cy="68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6588280" y="3429000"/>
            <a:ext cx="2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X</a:t>
            </a:r>
            <a:endParaRPr lang="pl-PL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4932050" y="4077090"/>
            <a:ext cx="345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           </a:t>
            </a:r>
            <a:r>
              <a:rPr lang="pl-PL" dirty="0" smtClean="0"/>
              <a:t>Y              </a:t>
            </a:r>
            <a:r>
              <a:rPr lang="pl-PL" dirty="0" smtClean="0"/>
              <a:t>              </a:t>
            </a:r>
            <a:r>
              <a:rPr lang="pl-PL" dirty="0" smtClean="0"/>
              <a:t>Z</a:t>
            </a:r>
            <a:endParaRPr lang="pl-PL" dirty="0"/>
          </a:p>
        </p:txBody>
      </p:sp>
      <p:sp>
        <p:nvSpPr>
          <p:cNvPr id="33" name="Elipsa 32"/>
          <p:cNvSpPr/>
          <p:nvPr/>
        </p:nvSpPr>
        <p:spPr>
          <a:xfrm>
            <a:off x="7668430" y="50852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8100490" y="50852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8532550" y="50852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39" name="Łącznik prostoliniowy 38"/>
          <p:cNvCxnSpPr>
            <a:endCxn id="38" idx="0"/>
          </p:cNvCxnSpPr>
          <p:nvPr/>
        </p:nvCxnSpPr>
        <p:spPr>
          <a:xfrm>
            <a:off x="8172500" y="4437140"/>
            <a:ext cx="414056" cy="648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>
            <a:stCxn id="28" idx="4"/>
            <a:endCxn id="36" idx="0"/>
          </p:cNvCxnSpPr>
          <p:nvPr/>
        </p:nvCxnSpPr>
        <p:spPr>
          <a:xfrm>
            <a:off x="8154496" y="4473142"/>
            <a:ext cx="0" cy="61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>
            <a:stCxn id="28" idx="3"/>
            <a:endCxn id="33" idx="7"/>
          </p:cNvCxnSpPr>
          <p:nvPr/>
        </p:nvCxnSpPr>
        <p:spPr>
          <a:xfrm flipH="1">
            <a:off x="7760624" y="4457324"/>
            <a:ext cx="35568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a 47"/>
          <p:cNvSpPr/>
          <p:nvPr/>
        </p:nvSpPr>
        <p:spPr>
          <a:xfrm>
            <a:off x="5559956" y="5209066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5992016" y="5209066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424076" y="5209066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51" name="Łącznik prostoliniowy 50"/>
          <p:cNvCxnSpPr>
            <a:endCxn id="50" idx="0"/>
          </p:cNvCxnSpPr>
          <p:nvPr/>
        </p:nvCxnSpPr>
        <p:spPr>
          <a:xfrm>
            <a:off x="6064026" y="4560976"/>
            <a:ext cx="414056" cy="648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>
            <a:endCxn id="49" idx="0"/>
          </p:cNvCxnSpPr>
          <p:nvPr/>
        </p:nvCxnSpPr>
        <p:spPr>
          <a:xfrm>
            <a:off x="6046022" y="4596978"/>
            <a:ext cx="0" cy="61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oliniowy 52"/>
          <p:cNvCxnSpPr>
            <a:endCxn id="48" idx="7"/>
          </p:cNvCxnSpPr>
          <p:nvPr/>
        </p:nvCxnSpPr>
        <p:spPr>
          <a:xfrm flipH="1">
            <a:off x="5652150" y="4581160"/>
            <a:ext cx="35568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/>
          <p:cNvSpPr/>
          <p:nvPr/>
        </p:nvSpPr>
        <p:spPr>
          <a:xfrm>
            <a:off x="5940190" y="4365130"/>
            <a:ext cx="252032" cy="270036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4" name="pole tekstowe 53"/>
          <p:cNvSpPr txBox="1"/>
          <p:nvPr/>
        </p:nvSpPr>
        <p:spPr>
          <a:xfrm>
            <a:off x="5364110" y="4869200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</a:t>
            </a:r>
            <a:r>
              <a:rPr lang="pl-PL" dirty="0"/>
              <a:t>U</a:t>
            </a:r>
          </a:p>
        </p:txBody>
      </p:sp>
      <p:sp>
        <p:nvSpPr>
          <p:cNvPr id="47" name="Elipsa 46"/>
          <p:cNvSpPr/>
          <p:nvPr/>
        </p:nvSpPr>
        <p:spPr>
          <a:xfrm>
            <a:off x="2502568" y="1316467"/>
            <a:ext cx="2871537" cy="128235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3498613" y="1460486"/>
            <a:ext cx="1795281" cy="99395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1504424" y="1460488"/>
            <a:ext cx="1848376" cy="9779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1427746" y="1188489"/>
            <a:ext cx="4026569" cy="15547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6052844" y="1348552"/>
            <a:ext cx="2481556" cy="104172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192505" y="994611"/>
            <a:ext cx="8678779" cy="187692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60" name="Obraz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98" y="1560380"/>
            <a:ext cx="391915" cy="720277"/>
          </a:xfrm>
          <a:prstGeom prst="rect">
            <a:avLst/>
          </a:prstGeom>
        </p:spPr>
      </p:pic>
      <p:pic>
        <p:nvPicPr>
          <p:cNvPr id="61" name="Obraz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8" y="1632390"/>
            <a:ext cx="526085" cy="692031"/>
          </a:xfrm>
          <a:prstGeom prst="rect">
            <a:avLst/>
          </a:prstGeom>
        </p:spPr>
      </p:pic>
      <p:pic>
        <p:nvPicPr>
          <p:cNvPr id="62" name="Obraz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48" y="1560380"/>
            <a:ext cx="640834" cy="693796"/>
          </a:xfrm>
          <a:prstGeom prst="rect">
            <a:avLst/>
          </a:prstGeom>
        </p:spPr>
      </p:pic>
      <p:pic>
        <p:nvPicPr>
          <p:cNvPr id="63" name="Obraz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88" y="1560380"/>
            <a:ext cx="640834" cy="693796"/>
          </a:xfrm>
          <a:prstGeom prst="rect">
            <a:avLst/>
          </a:prstGeom>
        </p:spPr>
      </p:pic>
      <p:pic>
        <p:nvPicPr>
          <p:cNvPr id="64" name="Obraz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28" y="1560380"/>
            <a:ext cx="640834" cy="693796"/>
          </a:xfrm>
          <a:prstGeom prst="rect">
            <a:avLst/>
          </a:prstGeom>
        </p:spPr>
      </p:pic>
      <p:pic>
        <p:nvPicPr>
          <p:cNvPr id="65" name="Obraz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8" y="1560380"/>
            <a:ext cx="640834" cy="693796"/>
          </a:xfrm>
          <a:prstGeom prst="rect">
            <a:avLst/>
          </a:prstGeom>
        </p:spPr>
      </p:pic>
      <p:pic>
        <p:nvPicPr>
          <p:cNvPr id="66" name="Obraz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8" y="1488370"/>
            <a:ext cx="428989" cy="725574"/>
          </a:xfrm>
          <a:prstGeom prst="rect">
            <a:avLst/>
          </a:prstGeom>
        </p:spPr>
      </p:pic>
      <p:pic>
        <p:nvPicPr>
          <p:cNvPr id="67" name="Obraz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18" y="1488370"/>
            <a:ext cx="428989" cy="725574"/>
          </a:xfrm>
          <a:prstGeom prst="rect">
            <a:avLst/>
          </a:prstGeom>
        </p:spPr>
      </p:pic>
      <p:pic>
        <p:nvPicPr>
          <p:cNvPr id="68" name="Obraz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08" y="1488370"/>
            <a:ext cx="428989" cy="725574"/>
          </a:xfrm>
          <a:prstGeom prst="rect">
            <a:avLst/>
          </a:prstGeom>
        </p:spPr>
      </p:pic>
      <p:sp>
        <p:nvSpPr>
          <p:cNvPr id="69" name="Symbol zastępczy zawartości 1"/>
          <p:cNvSpPr>
            <a:spLocks noGrp="1"/>
          </p:cNvSpPr>
          <p:nvPr>
            <p:ph idx="1"/>
          </p:nvPr>
        </p:nvSpPr>
        <p:spPr>
          <a:xfrm>
            <a:off x="395420" y="2420860"/>
            <a:ext cx="4032560" cy="3600500"/>
          </a:xfrm>
        </p:spPr>
        <p:txBody>
          <a:bodyPr>
            <a:noAutofit/>
          </a:bodyPr>
          <a:lstStyle/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/>
              <a:t>	</a:t>
            </a:r>
          </a:p>
          <a:p>
            <a:pPr marL="109728" indent="0" algn="ctr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 smtClean="0"/>
          </a:p>
          <a:p>
            <a:pPr marL="109728" indent="0" algn="ctr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smtClean="0"/>
              <a:t>                 U</a:t>
            </a:r>
            <a:endParaRPr lang="pl-PL" dirty="0" smtClean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/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X = </a:t>
            </a:r>
            <a:r>
              <a:rPr lang="pl-PL" dirty="0" smtClean="0"/>
              <a:t>{</a:t>
            </a:r>
            <a:r>
              <a:rPr lang="pl-PL" dirty="0"/>
              <a:t> </a:t>
            </a:r>
            <a:r>
              <a:rPr lang="pl-PL" dirty="0" smtClean="0"/>
              <a:t> ,   ,   ,   ,   ,   ,   ,   ,  </a:t>
            </a:r>
            <a:r>
              <a:rPr lang="pl-PL" dirty="0" smtClean="0"/>
              <a:t>}</a:t>
            </a:r>
            <a:r>
              <a:rPr lang="pl-PL" dirty="0"/>
              <a:t>	</a:t>
            </a:r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Y = </a:t>
            </a:r>
            <a:r>
              <a:rPr lang="pl-PL" dirty="0" smtClean="0"/>
              <a:t>{</a:t>
            </a:r>
            <a:r>
              <a:rPr lang="pl-PL" dirty="0"/>
              <a:t> </a:t>
            </a:r>
            <a:r>
              <a:rPr lang="pl-PL" dirty="0" smtClean="0"/>
              <a:t>  ,   ,   ,   </a:t>
            </a:r>
            <a:r>
              <a:rPr lang="pl-PL" dirty="0" smtClean="0"/>
              <a:t>},  Z </a:t>
            </a:r>
            <a:r>
              <a:rPr lang="pl-PL" dirty="0" smtClean="0"/>
              <a:t>= </a:t>
            </a:r>
            <a:r>
              <a:rPr lang="pl-PL" dirty="0" smtClean="0"/>
              <a:t>{</a:t>
            </a:r>
            <a:r>
              <a:rPr lang="pl-PL" dirty="0"/>
              <a:t> </a:t>
            </a:r>
            <a:r>
              <a:rPr lang="pl-PL" dirty="0" smtClean="0"/>
              <a:t> ,   ,   </a:t>
            </a:r>
            <a:r>
              <a:rPr lang="pl-PL" dirty="0" smtClean="0"/>
              <a:t>}</a:t>
            </a:r>
          </a:p>
          <a:p>
            <a:pPr marL="109728" indent="0"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U = {   ,   }</a:t>
            </a:r>
            <a:endParaRPr lang="pl-PL" dirty="0" smtClean="0"/>
          </a:p>
        </p:txBody>
      </p:sp>
      <p:sp>
        <p:nvSpPr>
          <p:cNvPr id="70" name="Elipsa 69"/>
          <p:cNvSpPr/>
          <p:nvPr/>
        </p:nvSpPr>
        <p:spPr>
          <a:xfrm>
            <a:off x="711200" y="3187700"/>
            <a:ext cx="3543300" cy="9144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71" name="Obraz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80" y="4286633"/>
            <a:ext cx="133612" cy="245557"/>
          </a:xfrm>
          <a:prstGeom prst="rect">
            <a:avLst/>
          </a:prstGeom>
        </p:spPr>
      </p:pic>
      <p:pic>
        <p:nvPicPr>
          <p:cNvPr id="72" name="Obraz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5" y="4300093"/>
            <a:ext cx="179354" cy="235928"/>
          </a:xfrm>
          <a:prstGeom prst="rect">
            <a:avLst/>
          </a:prstGeom>
        </p:spPr>
      </p:pic>
      <p:pic>
        <p:nvPicPr>
          <p:cNvPr id="73" name="Obraz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70" y="4290812"/>
            <a:ext cx="218473" cy="236529"/>
          </a:xfrm>
          <a:prstGeom prst="rect">
            <a:avLst/>
          </a:prstGeom>
        </p:spPr>
      </p:pic>
      <p:pic>
        <p:nvPicPr>
          <p:cNvPr id="74" name="Obraz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63" y="4283128"/>
            <a:ext cx="218473" cy="236529"/>
          </a:xfrm>
          <a:prstGeom prst="rect">
            <a:avLst/>
          </a:prstGeom>
        </p:spPr>
      </p:pic>
      <p:pic>
        <p:nvPicPr>
          <p:cNvPr id="75" name="Obraz 7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40" y="4283128"/>
            <a:ext cx="218473" cy="236529"/>
          </a:xfrm>
          <a:prstGeom prst="rect">
            <a:avLst/>
          </a:prstGeom>
        </p:spPr>
      </p:pic>
      <p:pic>
        <p:nvPicPr>
          <p:cNvPr id="76" name="Obraz 7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5" y="4283128"/>
            <a:ext cx="218473" cy="236529"/>
          </a:xfrm>
          <a:prstGeom prst="rect">
            <a:avLst/>
          </a:prstGeom>
        </p:spPr>
      </p:pic>
      <p:pic>
        <p:nvPicPr>
          <p:cNvPr id="77" name="Obraz 7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02" y="4287553"/>
            <a:ext cx="146251" cy="247363"/>
          </a:xfrm>
          <a:prstGeom prst="rect">
            <a:avLst/>
          </a:prstGeom>
        </p:spPr>
      </p:pic>
      <p:pic>
        <p:nvPicPr>
          <p:cNvPr id="78" name="Obraz 7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18" y="4287553"/>
            <a:ext cx="146251" cy="247363"/>
          </a:xfrm>
          <a:prstGeom prst="rect">
            <a:avLst/>
          </a:prstGeom>
        </p:spPr>
      </p:pic>
      <p:pic>
        <p:nvPicPr>
          <p:cNvPr id="79" name="Obraz 7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86" y="4272185"/>
            <a:ext cx="146251" cy="247363"/>
          </a:xfrm>
          <a:prstGeom prst="rect">
            <a:avLst/>
          </a:prstGeom>
        </p:spPr>
      </p:pic>
      <p:pic>
        <p:nvPicPr>
          <p:cNvPr id="80" name="Obraz 7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59" y="4639155"/>
            <a:ext cx="218473" cy="236529"/>
          </a:xfrm>
          <a:prstGeom prst="rect">
            <a:avLst/>
          </a:prstGeom>
        </p:spPr>
      </p:pic>
      <p:pic>
        <p:nvPicPr>
          <p:cNvPr id="81" name="Obraz 8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52" y="4631471"/>
            <a:ext cx="218473" cy="236529"/>
          </a:xfrm>
          <a:prstGeom prst="rect">
            <a:avLst/>
          </a:prstGeom>
        </p:spPr>
      </p:pic>
      <p:pic>
        <p:nvPicPr>
          <p:cNvPr id="82" name="Obraz 8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29" y="4631471"/>
            <a:ext cx="218473" cy="236529"/>
          </a:xfrm>
          <a:prstGeom prst="rect">
            <a:avLst/>
          </a:prstGeom>
        </p:spPr>
      </p:pic>
      <p:pic>
        <p:nvPicPr>
          <p:cNvPr id="83" name="Obraz 8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04" y="4631471"/>
            <a:ext cx="218473" cy="236529"/>
          </a:xfrm>
          <a:prstGeom prst="rect">
            <a:avLst/>
          </a:prstGeom>
        </p:spPr>
      </p:pic>
      <p:pic>
        <p:nvPicPr>
          <p:cNvPr id="84" name="Obraz 8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87" y="4616494"/>
            <a:ext cx="146251" cy="247363"/>
          </a:xfrm>
          <a:prstGeom prst="rect">
            <a:avLst/>
          </a:prstGeom>
        </p:spPr>
      </p:pic>
      <p:pic>
        <p:nvPicPr>
          <p:cNvPr id="85" name="Obraz 8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03" y="4616494"/>
            <a:ext cx="146251" cy="247363"/>
          </a:xfrm>
          <a:prstGeom prst="rect">
            <a:avLst/>
          </a:prstGeom>
        </p:spPr>
      </p:pic>
      <p:pic>
        <p:nvPicPr>
          <p:cNvPr id="86" name="Obraz 8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71" y="4601126"/>
            <a:ext cx="146251" cy="247363"/>
          </a:xfrm>
          <a:prstGeom prst="rect">
            <a:avLst/>
          </a:prstGeom>
        </p:spPr>
      </p:pic>
      <p:pic>
        <p:nvPicPr>
          <p:cNvPr id="87" name="Obraz 8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4" y="3487292"/>
            <a:ext cx="264633" cy="348107"/>
          </a:xfrm>
          <a:prstGeom prst="rect">
            <a:avLst/>
          </a:prstGeom>
        </p:spPr>
      </p:pic>
      <p:pic>
        <p:nvPicPr>
          <p:cNvPr id="88" name="Obraz 8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80" y="3435733"/>
            <a:ext cx="231520" cy="425496"/>
          </a:xfrm>
          <a:prstGeom prst="rect">
            <a:avLst/>
          </a:prstGeom>
        </p:spPr>
      </p:pic>
      <p:pic>
        <p:nvPicPr>
          <p:cNvPr id="89" name="Obraz 8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202" y="3436653"/>
            <a:ext cx="248598" cy="420469"/>
          </a:xfrm>
          <a:prstGeom prst="rect">
            <a:avLst/>
          </a:prstGeom>
        </p:spPr>
      </p:pic>
      <p:pic>
        <p:nvPicPr>
          <p:cNvPr id="90" name="Obraz 8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18" y="3436653"/>
            <a:ext cx="248598" cy="420469"/>
          </a:xfrm>
          <a:prstGeom prst="rect">
            <a:avLst/>
          </a:prstGeom>
        </p:spPr>
      </p:pic>
      <p:pic>
        <p:nvPicPr>
          <p:cNvPr id="91" name="Obraz 9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86" y="3459385"/>
            <a:ext cx="248598" cy="420469"/>
          </a:xfrm>
          <a:prstGeom prst="rect">
            <a:avLst/>
          </a:prstGeom>
        </p:spPr>
      </p:pic>
      <p:sp>
        <p:nvSpPr>
          <p:cNvPr id="92" name="Elipsa 91"/>
          <p:cNvSpPr/>
          <p:nvPr/>
        </p:nvSpPr>
        <p:spPr>
          <a:xfrm>
            <a:off x="2832100" y="3352800"/>
            <a:ext cx="1295400" cy="5969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93" name="Obraz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29" y="4936271"/>
            <a:ext cx="218473" cy="236529"/>
          </a:xfrm>
          <a:prstGeom prst="rect">
            <a:avLst/>
          </a:prstGeom>
        </p:spPr>
      </p:pic>
      <p:pic>
        <p:nvPicPr>
          <p:cNvPr id="94" name="Obraz 9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04" y="4936271"/>
            <a:ext cx="218473" cy="236529"/>
          </a:xfrm>
          <a:prstGeom prst="rect">
            <a:avLst/>
          </a:prstGeom>
        </p:spPr>
      </p:pic>
      <p:pic>
        <p:nvPicPr>
          <p:cNvPr id="95" name="Obraz 9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02" y="4719353"/>
            <a:ext cx="248598" cy="420469"/>
          </a:xfrm>
          <a:prstGeom prst="rect">
            <a:avLst/>
          </a:prstGeom>
        </p:spPr>
      </p:pic>
      <p:pic>
        <p:nvPicPr>
          <p:cNvPr id="96" name="Obraz 9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18" y="4757453"/>
            <a:ext cx="248598" cy="420469"/>
          </a:xfrm>
          <a:prstGeom prst="rect">
            <a:avLst/>
          </a:prstGeom>
        </p:spPr>
      </p:pic>
      <p:pic>
        <p:nvPicPr>
          <p:cNvPr id="97" name="Obraz 9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86" y="4754785"/>
            <a:ext cx="248598" cy="420469"/>
          </a:xfrm>
          <a:prstGeom prst="rect">
            <a:avLst/>
          </a:prstGeom>
        </p:spPr>
      </p:pic>
      <p:pic>
        <p:nvPicPr>
          <p:cNvPr id="98" name="Obraz 9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34" y="4007992"/>
            <a:ext cx="264633" cy="348107"/>
          </a:xfrm>
          <a:prstGeom prst="rect">
            <a:avLst/>
          </a:prstGeom>
        </p:spPr>
      </p:pic>
      <p:pic>
        <p:nvPicPr>
          <p:cNvPr id="99" name="Obraz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80" y="3943733"/>
            <a:ext cx="231520" cy="425496"/>
          </a:xfrm>
          <a:prstGeom prst="rect">
            <a:avLst/>
          </a:prstGeom>
        </p:spPr>
      </p:pic>
      <p:pic>
        <p:nvPicPr>
          <p:cNvPr id="102" name="Obraz 10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1" y="4815781"/>
            <a:ext cx="325132" cy="352003"/>
          </a:xfrm>
          <a:prstGeom prst="rect">
            <a:avLst/>
          </a:prstGeom>
        </p:spPr>
      </p:pic>
      <p:pic>
        <p:nvPicPr>
          <p:cNvPr id="103" name="Obraz 10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94" y="4808097"/>
            <a:ext cx="325132" cy="352003"/>
          </a:xfrm>
          <a:prstGeom prst="rect">
            <a:avLst/>
          </a:prstGeom>
        </p:spPr>
      </p:pic>
      <p:pic>
        <p:nvPicPr>
          <p:cNvPr id="104" name="Obraz 10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494981"/>
            <a:ext cx="325132" cy="352003"/>
          </a:xfrm>
          <a:prstGeom prst="rect">
            <a:avLst/>
          </a:prstGeom>
        </p:spPr>
      </p:pic>
      <p:pic>
        <p:nvPicPr>
          <p:cNvPr id="105" name="Obraz 10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4" y="3512697"/>
            <a:ext cx="325132" cy="352003"/>
          </a:xfrm>
          <a:prstGeom prst="rect">
            <a:avLst/>
          </a:prstGeom>
        </p:spPr>
      </p:pic>
      <p:sp>
        <p:nvSpPr>
          <p:cNvPr id="106" name="Elipsa 105"/>
          <p:cNvSpPr/>
          <p:nvPr/>
        </p:nvSpPr>
        <p:spPr>
          <a:xfrm>
            <a:off x="1219200" y="3352800"/>
            <a:ext cx="1295400" cy="5969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07" name="Elipsa 106"/>
          <p:cNvSpPr/>
          <p:nvPr/>
        </p:nvSpPr>
        <p:spPr>
          <a:xfrm>
            <a:off x="1346200" y="3416300"/>
            <a:ext cx="711200" cy="4953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08" name="Elipsa 107"/>
          <p:cNvSpPr/>
          <p:nvPr/>
        </p:nvSpPr>
        <p:spPr>
          <a:xfrm>
            <a:off x="1651000" y="3416300"/>
            <a:ext cx="711200" cy="4699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6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46" grpId="0" animBg="1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Clone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Representations</a:t>
            </a:r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4499990" y="3140960"/>
            <a:ext cx="0" cy="2664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539440" y="3140960"/>
            <a:ext cx="7849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6516270" y="36450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500406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601220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709235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8100490" y="43651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6" name="Łącznik prostoliniowy 5"/>
          <p:cNvCxnSpPr>
            <a:stCxn id="31" idx="2"/>
            <a:endCxn id="25" idx="7"/>
          </p:cNvCxnSpPr>
          <p:nvPr/>
        </p:nvCxnSpPr>
        <p:spPr>
          <a:xfrm flipH="1">
            <a:off x="5096254" y="3699036"/>
            <a:ext cx="1420016" cy="68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>
            <a:stCxn id="31" idx="3"/>
            <a:endCxn id="26" idx="7"/>
          </p:cNvCxnSpPr>
          <p:nvPr/>
        </p:nvCxnSpPr>
        <p:spPr>
          <a:xfrm flipH="1">
            <a:off x="6104394" y="3737224"/>
            <a:ext cx="42769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>
            <a:stCxn id="31" idx="5"/>
            <a:endCxn id="27" idx="1"/>
          </p:cNvCxnSpPr>
          <p:nvPr/>
        </p:nvCxnSpPr>
        <p:spPr>
          <a:xfrm>
            <a:off x="6608464" y="3737224"/>
            <a:ext cx="49970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>
            <a:stCxn id="31" idx="6"/>
            <a:endCxn id="28" idx="1"/>
          </p:cNvCxnSpPr>
          <p:nvPr/>
        </p:nvCxnSpPr>
        <p:spPr>
          <a:xfrm>
            <a:off x="6624282" y="3699036"/>
            <a:ext cx="1492026" cy="68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6588280" y="3429000"/>
            <a:ext cx="2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X</a:t>
            </a:r>
            <a:endParaRPr lang="pl-PL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4932050" y="4077090"/>
            <a:ext cx="345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           </a:t>
            </a:r>
            <a:r>
              <a:rPr lang="pl-PL" dirty="0" smtClean="0"/>
              <a:t>Y              </a:t>
            </a:r>
            <a:r>
              <a:rPr lang="pl-PL" dirty="0" smtClean="0"/>
              <a:t>              </a:t>
            </a:r>
            <a:r>
              <a:rPr lang="pl-PL" dirty="0" smtClean="0"/>
              <a:t>Z</a:t>
            </a:r>
            <a:endParaRPr lang="pl-PL" dirty="0"/>
          </a:p>
        </p:txBody>
      </p:sp>
      <p:sp>
        <p:nvSpPr>
          <p:cNvPr id="33" name="Elipsa 32"/>
          <p:cNvSpPr/>
          <p:nvPr/>
        </p:nvSpPr>
        <p:spPr>
          <a:xfrm>
            <a:off x="7668430" y="50852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8100490" y="50852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8532550" y="508523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39" name="Łącznik prostoliniowy 38"/>
          <p:cNvCxnSpPr>
            <a:endCxn id="38" idx="0"/>
          </p:cNvCxnSpPr>
          <p:nvPr/>
        </p:nvCxnSpPr>
        <p:spPr>
          <a:xfrm>
            <a:off x="8172500" y="4437140"/>
            <a:ext cx="414056" cy="648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>
            <a:stCxn id="28" idx="4"/>
            <a:endCxn id="36" idx="0"/>
          </p:cNvCxnSpPr>
          <p:nvPr/>
        </p:nvCxnSpPr>
        <p:spPr>
          <a:xfrm>
            <a:off x="8154496" y="4473142"/>
            <a:ext cx="0" cy="61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>
            <a:stCxn id="28" idx="3"/>
            <a:endCxn id="33" idx="7"/>
          </p:cNvCxnSpPr>
          <p:nvPr/>
        </p:nvCxnSpPr>
        <p:spPr>
          <a:xfrm flipH="1">
            <a:off x="7760624" y="4457324"/>
            <a:ext cx="35568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a 47"/>
          <p:cNvSpPr/>
          <p:nvPr/>
        </p:nvSpPr>
        <p:spPr>
          <a:xfrm>
            <a:off x="5559956" y="5209066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5992016" y="5209066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424076" y="5209066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51" name="Łącznik prostoliniowy 50"/>
          <p:cNvCxnSpPr>
            <a:endCxn id="50" idx="0"/>
          </p:cNvCxnSpPr>
          <p:nvPr/>
        </p:nvCxnSpPr>
        <p:spPr>
          <a:xfrm>
            <a:off x="6064026" y="4560976"/>
            <a:ext cx="414056" cy="648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>
            <a:endCxn id="49" idx="0"/>
          </p:cNvCxnSpPr>
          <p:nvPr/>
        </p:nvCxnSpPr>
        <p:spPr>
          <a:xfrm>
            <a:off x="6046022" y="4596978"/>
            <a:ext cx="0" cy="61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oliniowy 52"/>
          <p:cNvCxnSpPr>
            <a:endCxn id="48" idx="7"/>
          </p:cNvCxnSpPr>
          <p:nvPr/>
        </p:nvCxnSpPr>
        <p:spPr>
          <a:xfrm flipH="1">
            <a:off x="5652150" y="4581160"/>
            <a:ext cx="355684" cy="643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/>
          <p:cNvSpPr/>
          <p:nvPr/>
        </p:nvSpPr>
        <p:spPr>
          <a:xfrm>
            <a:off x="5940190" y="4365130"/>
            <a:ext cx="252032" cy="270036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4" name="pole tekstowe 53"/>
          <p:cNvSpPr txBox="1"/>
          <p:nvPr/>
        </p:nvSpPr>
        <p:spPr>
          <a:xfrm>
            <a:off x="5364110" y="4869200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            </a:t>
            </a:r>
            <a:r>
              <a:rPr lang="pl-PL" dirty="0"/>
              <a:t>U</a:t>
            </a:r>
          </a:p>
        </p:txBody>
      </p:sp>
      <p:cxnSp>
        <p:nvCxnSpPr>
          <p:cNvPr id="57" name="Łącznik prostoliniowy 56"/>
          <p:cNvCxnSpPr>
            <a:stCxn id="50" idx="5"/>
          </p:cNvCxnSpPr>
          <p:nvPr/>
        </p:nvCxnSpPr>
        <p:spPr>
          <a:xfrm>
            <a:off x="6516270" y="5301260"/>
            <a:ext cx="270036" cy="72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57"/>
          <p:cNvCxnSpPr>
            <a:stCxn id="50" idx="3"/>
          </p:cNvCxnSpPr>
          <p:nvPr/>
        </p:nvCxnSpPr>
        <p:spPr>
          <a:xfrm flipH="1">
            <a:off x="6210226" y="5301260"/>
            <a:ext cx="229668" cy="72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6156220" y="602136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7" name="Elipsa 66"/>
          <p:cNvSpPr/>
          <p:nvPr/>
        </p:nvSpPr>
        <p:spPr>
          <a:xfrm>
            <a:off x="6732300" y="602136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2502568" y="1316467"/>
            <a:ext cx="2871537" cy="128235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3498613" y="1460486"/>
            <a:ext cx="1795281" cy="99395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1504424" y="1460488"/>
            <a:ext cx="1848376" cy="9779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1427746" y="1188489"/>
            <a:ext cx="4026569" cy="15547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6052844" y="1348552"/>
            <a:ext cx="2481556" cy="104172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3" name="Elipsa 62"/>
          <p:cNvSpPr/>
          <p:nvPr/>
        </p:nvSpPr>
        <p:spPr>
          <a:xfrm>
            <a:off x="192505" y="994611"/>
            <a:ext cx="8678779" cy="187692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64" name="Obraz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98" y="1560380"/>
            <a:ext cx="391915" cy="720277"/>
          </a:xfrm>
          <a:prstGeom prst="rect">
            <a:avLst/>
          </a:prstGeom>
        </p:spPr>
      </p:pic>
      <p:pic>
        <p:nvPicPr>
          <p:cNvPr id="65" name="Obraz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8" y="1632390"/>
            <a:ext cx="526085" cy="692031"/>
          </a:xfrm>
          <a:prstGeom prst="rect">
            <a:avLst/>
          </a:prstGeom>
        </p:spPr>
      </p:pic>
      <p:pic>
        <p:nvPicPr>
          <p:cNvPr id="68" name="Obraz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48" y="1560380"/>
            <a:ext cx="640834" cy="693796"/>
          </a:xfrm>
          <a:prstGeom prst="rect">
            <a:avLst/>
          </a:prstGeom>
        </p:spPr>
      </p:pic>
      <p:pic>
        <p:nvPicPr>
          <p:cNvPr id="69" name="Obraz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88" y="1560380"/>
            <a:ext cx="640834" cy="693796"/>
          </a:xfrm>
          <a:prstGeom prst="rect">
            <a:avLst/>
          </a:prstGeom>
        </p:spPr>
      </p:pic>
      <p:pic>
        <p:nvPicPr>
          <p:cNvPr id="70" name="Obraz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28" y="1560380"/>
            <a:ext cx="640834" cy="693796"/>
          </a:xfrm>
          <a:prstGeom prst="rect">
            <a:avLst/>
          </a:prstGeom>
        </p:spPr>
      </p:pic>
      <p:pic>
        <p:nvPicPr>
          <p:cNvPr id="71" name="Obraz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8" y="1560380"/>
            <a:ext cx="640834" cy="693796"/>
          </a:xfrm>
          <a:prstGeom prst="rect">
            <a:avLst/>
          </a:prstGeom>
        </p:spPr>
      </p:pic>
      <p:pic>
        <p:nvPicPr>
          <p:cNvPr id="72" name="Obraz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8" y="1488370"/>
            <a:ext cx="428989" cy="725574"/>
          </a:xfrm>
          <a:prstGeom prst="rect">
            <a:avLst/>
          </a:prstGeom>
        </p:spPr>
      </p:pic>
      <p:pic>
        <p:nvPicPr>
          <p:cNvPr id="73" name="Obraz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18" y="1488370"/>
            <a:ext cx="428989" cy="725574"/>
          </a:xfrm>
          <a:prstGeom prst="rect">
            <a:avLst/>
          </a:prstGeom>
        </p:spPr>
      </p:pic>
      <p:pic>
        <p:nvPicPr>
          <p:cNvPr id="74" name="Obraz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08" y="1488370"/>
            <a:ext cx="428989" cy="725574"/>
          </a:xfrm>
          <a:prstGeom prst="rect">
            <a:avLst/>
          </a:prstGeom>
        </p:spPr>
      </p:pic>
      <p:sp>
        <p:nvSpPr>
          <p:cNvPr id="75" name="Symbol zastępczy zawartości 1"/>
          <p:cNvSpPr txBox="1">
            <a:spLocks/>
          </p:cNvSpPr>
          <p:nvPr/>
        </p:nvSpPr>
        <p:spPr>
          <a:xfrm>
            <a:off x="395420" y="2420860"/>
            <a:ext cx="4032560" cy="36005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	</a:t>
            </a:r>
          </a:p>
          <a:p>
            <a:pPr marL="109728" indent="0" algn="ctr">
              <a:buFont typeface="Wingdings 3"/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 smtClean="0"/>
          </a:p>
          <a:p>
            <a:pPr marL="109728" indent="0" algn="ctr">
              <a:buFont typeface="Wingdings 3"/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 smtClean="0"/>
          </a:p>
          <a:p>
            <a:pPr marL="109728" indent="0">
              <a:buFont typeface="Wingdings 3"/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                   </a:t>
            </a:r>
          </a:p>
          <a:p>
            <a:pPr marL="109728" indent="0">
              <a:buFont typeface="Wingdings 3"/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endParaRPr lang="pl-PL" dirty="0" smtClean="0"/>
          </a:p>
          <a:p>
            <a:pPr marL="109728" indent="0">
              <a:buFont typeface="Wingdings 3"/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X = {  ,   ,   ,   ,   ,   ,   ,   ,  }	</a:t>
            </a:r>
          </a:p>
          <a:p>
            <a:pPr marL="109728" indent="0">
              <a:buFont typeface="Wingdings 3"/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Y = {   ,   ,   ,   },  Z = {  ,   ,   }</a:t>
            </a:r>
          </a:p>
          <a:p>
            <a:pPr marL="109728" indent="0">
              <a:buFont typeface="Wingdings 3"/>
              <a:buNone/>
              <a:tabLst>
                <a:tab pos="812800" algn="l"/>
                <a:tab pos="1698625" algn="l"/>
                <a:tab pos="1973263" algn="l"/>
                <a:tab pos="2336800" algn="l"/>
                <a:tab pos="2598738" algn="l"/>
                <a:tab pos="2960688" algn="l"/>
                <a:tab pos="3222625" algn="l"/>
                <a:tab pos="3584575" algn="l"/>
                <a:tab pos="3948113" algn="l"/>
                <a:tab pos="4122738" algn="l"/>
                <a:tab pos="4397375" algn="l"/>
                <a:tab pos="4746625" algn="l"/>
                <a:tab pos="5021263" algn="l"/>
                <a:tab pos="5384800" algn="l"/>
                <a:tab pos="5559425" algn="l"/>
                <a:tab pos="5921375" algn="l"/>
                <a:tab pos="6096000" algn="l"/>
                <a:tab pos="6459538" algn="l"/>
              </a:tabLst>
            </a:pPr>
            <a:r>
              <a:rPr lang="pl-PL" dirty="0" smtClean="0"/>
              <a:t>U = {   ,   }</a:t>
            </a:r>
            <a:endParaRPr lang="pl-PL" dirty="0" smtClean="0"/>
          </a:p>
        </p:txBody>
      </p:sp>
      <p:sp>
        <p:nvSpPr>
          <p:cNvPr id="76" name="Elipsa 75"/>
          <p:cNvSpPr/>
          <p:nvPr/>
        </p:nvSpPr>
        <p:spPr>
          <a:xfrm>
            <a:off x="355600" y="3187700"/>
            <a:ext cx="4051300" cy="9144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77" name="Obraz 7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80" y="4286633"/>
            <a:ext cx="133612" cy="245557"/>
          </a:xfrm>
          <a:prstGeom prst="rect">
            <a:avLst/>
          </a:prstGeom>
        </p:spPr>
      </p:pic>
      <p:pic>
        <p:nvPicPr>
          <p:cNvPr id="78" name="Obraz 7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5" y="4300093"/>
            <a:ext cx="179354" cy="235928"/>
          </a:xfrm>
          <a:prstGeom prst="rect">
            <a:avLst/>
          </a:prstGeom>
        </p:spPr>
      </p:pic>
      <p:pic>
        <p:nvPicPr>
          <p:cNvPr id="79" name="Obraz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70" y="4290812"/>
            <a:ext cx="218473" cy="236529"/>
          </a:xfrm>
          <a:prstGeom prst="rect">
            <a:avLst/>
          </a:prstGeom>
        </p:spPr>
      </p:pic>
      <p:pic>
        <p:nvPicPr>
          <p:cNvPr id="80" name="Obraz 7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63" y="4283128"/>
            <a:ext cx="218473" cy="236529"/>
          </a:xfrm>
          <a:prstGeom prst="rect">
            <a:avLst/>
          </a:prstGeom>
        </p:spPr>
      </p:pic>
      <p:pic>
        <p:nvPicPr>
          <p:cNvPr id="81" name="Obraz 8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40" y="4283128"/>
            <a:ext cx="218473" cy="236529"/>
          </a:xfrm>
          <a:prstGeom prst="rect">
            <a:avLst/>
          </a:prstGeom>
        </p:spPr>
      </p:pic>
      <p:pic>
        <p:nvPicPr>
          <p:cNvPr id="82" name="Obraz 8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5" y="4283128"/>
            <a:ext cx="218473" cy="236529"/>
          </a:xfrm>
          <a:prstGeom prst="rect">
            <a:avLst/>
          </a:prstGeom>
        </p:spPr>
      </p:pic>
      <p:pic>
        <p:nvPicPr>
          <p:cNvPr id="83" name="Obraz 8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02" y="4287553"/>
            <a:ext cx="146251" cy="247363"/>
          </a:xfrm>
          <a:prstGeom prst="rect">
            <a:avLst/>
          </a:prstGeom>
        </p:spPr>
      </p:pic>
      <p:pic>
        <p:nvPicPr>
          <p:cNvPr id="84" name="Obraz 8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18" y="4287553"/>
            <a:ext cx="146251" cy="247363"/>
          </a:xfrm>
          <a:prstGeom prst="rect">
            <a:avLst/>
          </a:prstGeom>
        </p:spPr>
      </p:pic>
      <p:pic>
        <p:nvPicPr>
          <p:cNvPr id="85" name="Obraz 8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86" y="4272185"/>
            <a:ext cx="146251" cy="247363"/>
          </a:xfrm>
          <a:prstGeom prst="rect">
            <a:avLst/>
          </a:prstGeom>
        </p:spPr>
      </p:pic>
      <p:pic>
        <p:nvPicPr>
          <p:cNvPr id="86" name="Obraz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59" y="4639155"/>
            <a:ext cx="218473" cy="236529"/>
          </a:xfrm>
          <a:prstGeom prst="rect">
            <a:avLst/>
          </a:prstGeom>
        </p:spPr>
      </p:pic>
      <p:pic>
        <p:nvPicPr>
          <p:cNvPr id="87" name="Obraz 8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52" y="4631471"/>
            <a:ext cx="218473" cy="236529"/>
          </a:xfrm>
          <a:prstGeom prst="rect">
            <a:avLst/>
          </a:prstGeom>
        </p:spPr>
      </p:pic>
      <p:pic>
        <p:nvPicPr>
          <p:cNvPr id="88" name="Obraz 8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29" y="4631471"/>
            <a:ext cx="218473" cy="236529"/>
          </a:xfrm>
          <a:prstGeom prst="rect">
            <a:avLst/>
          </a:prstGeom>
        </p:spPr>
      </p:pic>
      <p:pic>
        <p:nvPicPr>
          <p:cNvPr id="89" name="Obraz 8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04" y="4631471"/>
            <a:ext cx="218473" cy="236529"/>
          </a:xfrm>
          <a:prstGeom prst="rect">
            <a:avLst/>
          </a:prstGeom>
        </p:spPr>
      </p:pic>
      <p:pic>
        <p:nvPicPr>
          <p:cNvPr id="90" name="Obraz 8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87" y="4616494"/>
            <a:ext cx="146251" cy="247363"/>
          </a:xfrm>
          <a:prstGeom prst="rect">
            <a:avLst/>
          </a:prstGeom>
        </p:spPr>
      </p:pic>
      <p:pic>
        <p:nvPicPr>
          <p:cNvPr id="91" name="Obraz 9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03" y="4616494"/>
            <a:ext cx="146251" cy="247363"/>
          </a:xfrm>
          <a:prstGeom prst="rect">
            <a:avLst/>
          </a:prstGeom>
        </p:spPr>
      </p:pic>
      <p:pic>
        <p:nvPicPr>
          <p:cNvPr id="92" name="Obraz 9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71" y="4601126"/>
            <a:ext cx="146251" cy="247363"/>
          </a:xfrm>
          <a:prstGeom prst="rect">
            <a:avLst/>
          </a:prstGeom>
        </p:spPr>
      </p:pic>
      <p:pic>
        <p:nvPicPr>
          <p:cNvPr id="93" name="Obraz 9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4" y="3487292"/>
            <a:ext cx="264633" cy="348107"/>
          </a:xfrm>
          <a:prstGeom prst="rect">
            <a:avLst/>
          </a:prstGeom>
        </p:spPr>
      </p:pic>
      <p:pic>
        <p:nvPicPr>
          <p:cNvPr id="94" name="Obraz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80" y="3448433"/>
            <a:ext cx="231520" cy="425496"/>
          </a:xfrm>
          <a:prstGeom prst="rect">
            <a:avLst/>
          </a:prstGeom>
        </p:spPr>
      </p:pic>
      <p:pic>
        <p:nvPicPr>
          <p:cNvPr id="95" name="Obraz 9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02" y="3423953"/>
            <a:ext cx="248598" cy="420469"/>
          </a:xfrm>
          <a:prstGeom prst="rect">
            <a:avLst/>
          </a:prstGeom>
        </p:spPr>
      </p:pic>
      <p:pic>
        <p:nvPicPr>
          <p:cNvPr id="96" name="Obraz 9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18" y="3423953"/>
            <a:ext cx="248598" cy="420469"/>
          </a:xfrm>
          <a:prstGeom prst="rect">
            <a:avLst/>
          </a:prstGeom>
        </p:spPr>
      </p:pic>
      <p:pic>
        <p:nvPicPr>
          <p:cNvPr id="97" name="Obraz 9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86" y="3446685"/>
            <a:ext cx="248598" cy="420469"/>
          </a:xfrm>
          <a:prstGeom prst="rect">
            <a:avLst/>
          </a:prstGeom>
        </p:spPr>
      </p:pic>
      <p:sp>
        <p:nvSpPr>
          <p:cNvPr id="98" name="Elipsa 97"/>
          <p:cNvSpPr/>
          <p:nvPr/>
        </p:nvSpPr>
        <p:spPr>
          <a:xfrm>
            <a:off x="3073400" y="3340100"/>
            <a:ext cx="1193800" cy="5969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99" name="Obraz 9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29" y="4936271"/>
            <a:ext cx="218473" cy="236529"/>
          </a:xfrm>
          <a:prstGeom prst="rect">
            <a:avLst/>
          </a:prstGeom>
        </p:spPr>
      </p:pic>
      <p:pic>
        <p:nvPicPr>
          <p:cNvPr id="100" name="Obraz 9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04" y="4936271"/>
            <a:ext cx="218473" cy="236529"/>
          </a:xfrm>
          <a:prstGeom prst="rect">
            <a:avLst/>
          </a:prstGeom>
        </p:spPr>
      </p:pic>
      <p:pic>
        <p:nvPicPr>
          <p:cNvPr id="101" name="Obraz 10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1" y="3482281"/>
            <a:ext cx="325132" cy="352003"/>
          </a:xfrm>
          <a:prstGeom prst="rect">
            <a:avLst/>
          </a:prstGeom>
        </p:spPr>
      </p:pic>
      <p:pic>
        <p:nvPicPr>
          <p:cNvPr id="102" name="Obraz 10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94" y="3487297"/>
            <a:ext cx="325132" cy="352003"/>
          </a:xfrm>
          <a:prstGeom prst="rect">
            <a:avLst/>
          </a:prstGeom>
        </p:spPr>
      </p:pic>
      <p:sp>
        <p:nvSpPr>
          <p:cNvPr id="103" name="Elipsa 102"/>
          <p:cNvSpPr/>
          <p:nvPr/>
        </p:nvSpPr>
        <p:spPr>
          <a:xfrm>
            <a:off x="939800" y="3238500"/>
            <a:ext cx="1803400" cy="7874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04" name="Elipsa 103"/>
          <p:cNvSpPr/>
          <p:nvPr/>
        </p:nvSpPr>
        <p:spPr>
          <a:xfrm>
            <a:off x="1003300" y="3378200"/>
            <a:ext cx="863600" cy="5842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05" name="Elipsa 104"/>
          <p:cNvSpPr/>
          <p:nvPr/>
        </p:nvSpPr>
        <p:spPr>
          <a:xfrm>
            <a:off x="1485900" y="3314700"/>
            <a:ext cx="1181100" cy="6604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106" name="Obraz 10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1" y="5630165"/>
            <a:ext cx="328302" cy="355435"/>
          </a:xfrm>
          <a:prstGeom prst="rect">
            <a:avLst/>
          </a:prstGeom>
        </p:spPr>
      </p:pic>
      <p:pic>
        <p:nvPicPr>
          <p:cNvPr id="107" name="Obraz 10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76" y="5642865"/>
            <a:ext cx="328302" cy="355435"/>
          </a:xfrm>
          <a:prstGeom prst="rect">
            <a:avLst/>
          </a:prstGeom>
        </p:spPr>
      </p:pic>
      <p:pic>
        <p:nvPicPr>
          <p:cNvPr id="108" name="Obraz 10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1" y="3458465"/>
            <a:ext cx="328302" cy="355435"/>
          </a:xfrm>
          <a:prstGeom prst="rect">
            <a:avLst/>
          </a:prstGeom>
        </p:spPr>
      </p:pic>
      <p:pic>
        <p:nvPicPr>
          <p:cNvPr id="109" name="Obraz 10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76" y="3458465"/>
            <a:ext cx="328302" cy="355435"/>
          </a:xfrm>
          <a:prstGeom prst="rect">
            <a:avLst/>
          </a:prstGeom>
        </p:spPr>
      </p:pic>
      <p:sp>
        <p:nvSpPr>
          <p:cNvPr id="110" name="Elipsa 109"/>
          <p:cNvSpPr/>
          <p:nvPr/>
        </p:nvSpPr>
        <p:spPr>
          <a:xfrm>
            <a:off x="1866900" y="3441700"/>
            <a:ext cx="762000" cy="4191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112" name="Obraz 1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02" y="4719353"/>
            <a:ext cx="248598" cy="420469"/>
          </a:xfrm>
          <a:prstGeom prst="rect">
            <a:avLst/>
          </a:prstGeom>
        </p:spPr>
      </p:pic>
      <p:pic>
        <p:nvPicPr>
          <p:cNvPr id="113" name="Obraz 1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18" y="4757453"/>
            <a:ext cx="248598" cy="420469"/>
          </a:xfrm>
          <a:prstGeom prst="rect">
            <a:avLst/>
          </a:prstGeom>
        </p:spPr>
      </p:pic>
      <p:pic>
        <p:nvPicPr>
          <p:cNvPr id="114" name="Obraz 1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86" y="4754785"/>
            <a:ext cx="248598" cy="420469"/>
          </a:xfrm>
          <a:prstGeom prst="rect">
            <a:avLst/>
          </a:prstGeom>
        </p:spPr>
      </p:pic>
      <p:pic>
        <p:nvPicPr>
          <p:cNvPr id="115" name="Obraz 1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34" y="4007992"/>
            <a:ext cx="264633" cy="348107"/>
          </a:xfrm>
          <a:prstGeom prst="rect">
            <a:avLst/>
          </a:prstGeom>
        </p:spPr>
      </p:pic>
      <p:pic>
        <p:nvPicPr>
          <p:cNvPr id="116" name="Obraz 1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80" y="3943733"/>
            <a:ext cx="231520" cy="425496"/>
          </a:xfrm>
          <a:prstGeom prst="rect">
            <a:avLst/>
          </a:prstGeom>
        </p:spPr>
      </p:pic>
      <p:pic>
        <p:nvPicPr>
          <p:cNvPr id="117" name="Obraz 11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1" y="4815781"/>
            <a:ext cx="325132" cy="352003"/>
          </a:xfrm>
          <a:prstGeom prst="rect">
            <a:avLst/>
          </a:prstGeom>
        </p:spPr>
      </p:pic>
      <p:pic>
        <p:nvPicPr>
          <p:cNvPr id="118" name="Obraz 11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94" y="4808097"/>
            <a:ext cx="325132" cy="3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72" y="1905000"/>
            <a:ext cx="726227" cy="83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0" y="2007400"/>
            <a:ext cx="1302068" cy="68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12" y="2166278"/>
            <a:ext cx="707634" cy="38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9" y="1996440"/>
            <a:ext cx="752594" cy="7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Problem 3: </a:t>
            </a:r>
            <a:r>
              <a:rPr lang="pl-PL" dirty="0" err="1" smtClean="0"/>
              <a:t>What</a:t>
            </a:r>
            <a:r>
              <a:rPr lang="pl-PL" dirty="0" smtClean="0"/>
              <a:t> Clone </a:t>
            </a:r>
            <a:r>
              <a:rPr lang="pl-PL" dirty="0" err="1" smtClean="0"/>
              <a:t>Structures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Arise</a:t>
            </a:r>
            <a:r>
              <a:rPr lang="pl-PL" dirty="0" smtClean="0"/>
              <a:t> in </a:t>
            </a:r>
            <a:r>
              <a:rPr lang="pl-PL" dirty="0" err="1" smtClean="0"/>
              <a:t>Elections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28600" y="2164080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C(R</a:t>
            </a:r>
            <a:r>
              <a:rPr lang="pl-PL" sz="2800" baseline="-25000" dirty="0" smtClean="0"/>
              <a:t>1</a:t>
            </a:r>
            <a:r>
              <a:rPr lang="pl-PL" sz="2800" dirty="0" smtClean="0"/>
              <a:t>, R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, R</a:t>
            </a:r>
            <a:r>
              <a:rPr lang="pl-PL" sz="2800" baseline="-25000" dirty="0" smtClean="0"/>
              <a:t>3</a:t>
            </a:r>
            <a:r>
              <a:rPr lang="pl-PL" sz="2800" dirty="0" smtClean="0"/>
              <a:t>) = {{          }, {       }, {     }, {  </a:t>
            </a:r>
            <a:r>
              <a:rPr lang="pl-PL" sz="2800" b="1" dirty="0" smtClean="0"/>
              <a:t> </a:t>
            </a:r>
            <a:r>
              <a:rPr lang="pl-PL" sz="2800" dirty="0" smtClean="0"/>
              <a:t>   }, {     }</a:t>
            </a:r>
            <a:br>
              <a:rPr lang="pl-PL" sz="28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2800" dirty="0" smtClean="0"/>
              <a:t>                        {  }, {  }, {  }, {  }, {  }, {  },</a:t>
            </a:r>
            <a:r>
              <a:rPr lang="pl-PL" sz="800" dirty="0" smtClean="0"/>
              <a:t> </a:t>
            </a:r>
            <a:r>
              <a:rPr lang="pl-PL" sz="2800" dirty="0" smtClean="0"/>
              <a:t>{  },</a:t>
            </a:r>
            <a:r>
              <a:rPr lang="pl-PL" sz="800" dirty="0" smtClean="0"/>
              <a:t> </a:t>
            </a:r>
            <a:r>
              <a:rPr lang="pl-PL" sz="2800" dirty="0" smtClean="0"/>
              <a:t>{  },</a:t>
            </a:r>
            <a:r>
              <a:rPr lang="pl-PL" sz="800" dirty="0" smtClean="0"/>
              <a:t> </a:t>
            </a:r>
            <a:r>
              <a:rPr lang="pl-PL" sz="2800" dirty="0" smtClean="0"/>
              <a:t>{  }}</a:t>
            </a:r>
            <a:endParaRPr lang="pl-P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70" y="1965959"/>
            <a:ext cx="842949" cy="85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Obraz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31" y="2821291"/>
            <a:ext cx="202124" cy="371472"/>
          </a:xfrm>
          <a:prstGeom prst="rect">
            <a:avLst/>
          </a:prstGeom>
        </p:spPr>
      </p:pic>
      <p:pic>
        <p:nvPicPr>
          <p:cNvPr id="78" name="Obraz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1" y="2801861"/>
            <a:ext cx="271320" cy="356904"/>
          </a:xfrm>
          <a:prstGeom prst="rect">
            <a:avLst/>
          </a:prstGeom>
        </p:spPr>
      </p:pic>
      <p:pic>
        <p:nvPicPr>
          <p:cNvPr id="79" name="Obraz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60" y="2836530"/>
            <a:ext cx="330500" cy="357814"/>
          </a:xfrm>
          <a:prstGeom prst="rect">
            <a:avLst/>
          </a:prstGeom>
        </p:spPr>
      </p:pic>
      <p:pic>
        <p:nvPicPr>
          <p:cNvPr id="80" name="Obraz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20" y="2821290"/>
            <a:ext cx="330500" cy="357814"/>
          </a:xfrm>
          <a:prstGeom prst="rect">
            <a:avLst/>
          </a:prstGeom>
        </p:spPr>
      </p:pic>
      <p:pic>
        <p:nvPicPr>
          <p:cNvPr id="81" name="Obraz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60" y="2775570"/>
            <a:ext cx="330500" cy="357814"/>
          </a:xfrm>
          <a:prstGeom prst="rect">
            <a:avLst/>
          </a:prstGeom>
        </p:spPr>
      </p:pic>
      <p:pic>
        <p:nvPicPr>
          <p:cNvPr id="82" name="Obraz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10" y="2790810"/>
            <a:ext cx="330500" cy="357814"/>
          </a:xfrm>
          <a:prstGeom prst="rect">
            <a:avLst/>
          </a:prstGeom>
        </p:spPr>
      </p:pic>
      <p:pic>
        <p:nvPicPr>
          <p:cNvPr id="83" name="Obraz 8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21" y="2779760"/>
            <a:ext cx="221244" cy="374203"/>
          </a:xfrm>
          <a:prstGeom prst="rect">
            <a:avLst/>
          </a:prstGeom>
        </p:spPr>
      </p:pic>
      <p:pic>
        <p:nvPicPr>
          <p:cNvPr id="84" name="Obraz 8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51" y="2764520"/>
            <a:ext cx="221244" cy="374203"/>
          </a:xfrm>
          <a:prstGeom prst="rect">
            <a:avLst/>
          </a:prstGeom>
        </p:spPr>
      </p:pic>
      <p:pic>
        <p:nvPicPr>
          <p:cNvPr id="85" name="Obraz 8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01" y="2779760"/>
            <a:ext cx="221244" cy="374203"/>
          </a:xfrm>
          <a:prstGeom prst="rect">
            <a:avLst/>
          </a:prstGeom>
        </p:spPr>
      </p:pic>
      <p:cxnSp>
        <p:nvCxnSpPr>
          <p:cNvPr id="59" name="Łącznik prostoliniowy 58"/>
          <p:cNvCxnSpPr/>
          <p:nvPr/>
        </p:nvCxnSpPr>
        <p:spPr>
          <a:xfrm>
            <a:off x="259080" y="1554480"/>
            <a:ext cx="88849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ole tekstowe 57"/>
          <p:cNvSpPr txBox="1"/>
          <p:nvPr/>
        </p:nvSpPr>
        <p:spPr>
          <a:xfrm>
            <a:off x="335280" y="3931920"/>
            <a:ext cx="80730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Question</a:t>
            </a:r>
            <a:r>
              <a:rPr lang="pl-PL" b="1" dirty="0" smtClean="0"/>
              <a:t> 1: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a profile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implements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clone </a:t>
            </a:r>
            <a:r>
              <a:rPr lang="pl-PL" dirty="0" err="1" smtClean="0"/>
              <a:t>structure</a:t>
            </a:r>
            <a:r>
              <a:rPr lang="pl-PL" dirty="0" smtClean="0"/>
              <a:t>?</a:t>
            </a:r>
          </a:p>
          <a:p>
            <a:endParaRPr lang="pl-PL" dirty="0"/>
          </a:p>
          <a:p>
            <a:r>
              <a:rPr lang="pl-PL" b="1" dirty="0" err="1" smtClean="0"/>
              <a:t>Question</a:t>
            </a:r>
            <a:r>
              <a:rPr lang="pl-PL" b="1" dirty="0" smtClean="0"/>
              <a:t> 2:</a:t>
            </a:r>
            <a:r>
              <a:rPr lang="pl-PL" dirty="0" smtClean="0"/>
              <a:t>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do clone </a:t>
            </a:r>
            <a:r>
              <a:rPr lang="pl-PL" dirty="0" err="1" smtClean="0"/>
              <a:t>structures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?</a:t>
            </a:r>
          </a:p>
          <a:p>
            <a:endParaRPr lang="pl-PL" dirty="0" smtClean="0"/>
          </a:p>
          <a:p>
            <a:r>
              <a:rPr lang="pl-PL" b="1" dirty="0" err="1" smtClean="0"/>
              <a:t>Question</a:t>
            </a:r>
            <a:r>
              <a:rPr lang="pl-PL" b="1" dirty="0" smtClean="0"/>
              <a:t> 3:</a:t>
            </a:r>
            <a:r>
              <a:rPr lang="pl-PL" dirty="0" smtClean="0"/>
              <a:t> How to </a:t>
            </a:r>
            <a:r>
              <a:rPr lang="pl-PL" dirty="0" err="1" smtClean="0"/>
              <a:t>represent</a:t>
            </a:r>
            <a:r>
              <a:rPr lang="pl-PL" dirty="0" smtClean="0"/>
              <a:t> clone </a:t>
            </a:r>
            <a:r>
              <a:rPr lang="pl-PL" dirty="0" err="1" smtClean="0"/>
              <a:t>structures</a:t>
            </a:r>
            <a:r>
              <a:rPr lang="pl-PL" dirty="0" smtClean="0"/>
              <a:t>?</a:t>
            </a:r>
          </a:p>
          <a:p>
            <a:endParaRPr lang="pl-PL" dirty="0"/>
          </a:p>
          <a:p>
            <a:r>
              <a:rPr lang="pl-PL" b="1" dirty="0" err="1" smtClean="0"/>
              <a:t>Question</a:t>
            </a:r>
            <a:r>
              <a:rPr lang="pl-PL" b="1" dirty="0" smtClean="0"/>
              <a:t> 4:</a:t>
            </a:r>
            <a:r>
              <a:rPr lang="pl-PL" dirty="0" smtClean="0"/>
              <a:t> How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voters</a:t>
            </a:r>
            <a:r>
              <a:rPr lang="pl-PL" dirty="0" smtClean="0"/>
              <a:t> 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need</a:t>
            </a:r>
            <a:r>
              <a:rPr lang="pl-PL" dirty="0" smtClean="0"/>
              <a:t> for a </a:t>
            </a:r>
            <a:r>
              <a:rPr lang="pl-PL" dirty="0" err="1" smtClean="0"/>
              <a:t>given</a:t>
            </a:r>
            <a:r>
              <a:rPr lang="pl-PL" dirty="0" smtClean="0"/>
              <a:t> clone </a:t>
            </a:r>
            <a:r>
              <a:rPr lang="pl-PL" dirty="0" err="1" smtClean="0"/>
              <a:t>structure</a:t>
            </a:r>
            <a:r>
              <a:rPr lang="pl-PL" dirty="0" smtClean="0"/>
              <a:t>?</a:t>
            </a:r>
            <a:endParaRPr lang="pl-PL" dirty="0"/>
          </a:p>
        </p:txBody>
      </p:sp>
      <p:cxnSp>
        <p:nvCxnSpPr>
          <p:cNvPr id="22" name="Łącznik prostoliniowy 21"/>
          <p:cNvCxnSpPr/>
          <p:nvPr/>
        </p:nvCxnSpPr>
        <p:spPr>
          <a:xfrm flipV="1">
            <a:off x="256674" y="4652211"/>
            <a:ext cx="7186863" cy="48126"/>
          </a:xfrm>
          <a:prstGeom prst="line">
            <a:avLst/>
          </a:prstGeom>
          <a:ln w="76200">
            <a:solidFill>
              <a:schemeClr val="accent2"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 flipV="1">
            <a:off x="393032" y="4034590"/>
            <a:ext cx="7186863" cy="48126"/>
          </a:xfrm>
          <a:prstGeom prst="line">
            <a:avLst/>
          </a:prstGeom>
          <a:ln w="76200">
            <a:solidFill>
              <a:schemeClr val="accent2"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 flipV="1">
            <a:off x="272477" y="5227093"/>
            <a:ext cx="5459583" cy="17958"/>
          </a:xfrm>
          <a:prstGeom prst="line">
            <a:avLst/>
          </a:prstGeom>
          <a:ln w="76200">
            <a:solidFill>
              <a:schemeClr val="accent2"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Elections</a:t>
            </a:r>
            <a:r>
              <a:rPr lang="pl-PL" dirty="0" smtClean="0"/>
              <a:t> for the </a:t>
            </a:r>
            <a:r>
              <a:rPr lang="pl-PL" dirty="0" err="1" smtClean="0"/>
              <a:t>Scariest</a:t>
            </a:r>
            <a:r>
              <a:rPr lang="pl-PL" dirty="0" smtClean="0"/>
              <a:t> Monster!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2348850"/>
            <a:ext cx="391915" cy="7202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2420860"/>
            <a:ext cx="526085" cy="6920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40" y="2348850"/>
            <a:ext cx="640834" cy="6937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80" y="2348850"/>
            <a:ext cx="640834" cy="6937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0" y="2348850"/>
            <a:ext cx="640834" cy="6937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50" y="2348850"/>
            <a:ext cx="640834" cy="69379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20" y="2276840"/>
            <a:ext cx="428989" cy="72557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2276840"/>
            <a:ext cx="428989" cy="72557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00" y="2276840"/>
            <a:ext cx="428989" cy="72557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90" y="2492870"/>
            <a:ext cx="486700" cy="5269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40" y="2492870"/>
            <a:ext cx="486700" cy="52692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40" y="2492870"/>
            <a:ext cx="486700" cy="52692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70"/>
            <a:ext cx="486700" cy="52692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2492870"/>
            <a:ext cx="486700" cy="52692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70" y="2492870"/>
            <a:ext cx="486700" cy="52692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60" y="2492870"/>
            <a:ext cx="486700" cy="526923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50" y="2492870"/>
            <a:ext cx="486700" cy="52692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30" y="3573020"/>
            <a:ext cx="391915" cy="72027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3573020"/>
            <a:ext cx="526085" cy="692031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30" y="3573020"/>
            <a:ext cx="640834" cy="693796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3573020"/>
            <a:ext cx="640834" cy="693796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50" y="3573020"/>
            <a:ext cx="640834" cy="693796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80" y="3587088"/>
            <a:ext cx="640834" cy="693796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80" y="3501010"/>
            <a:ext cx="428989" cy="725574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10" y="3501010"/>
            <a:ext cx="428989" cy="725574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00" y="3501010"/>
            <a:ext cx="428989" cy="725574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0" y="3717040"/>
            <a:ext cx="486700" cy="526923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50" y="3717040"/>
            <a:ext cx="486700" cy="526923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50" y="3717040"/>
            <a:ext cx="486700" cy="526923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3717040"/>
            <a:ext cx="486700" cy="526923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3717040"/>
            <a:ext cx="486700" cy="526923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80" y="3717040"/>
            <a:ext cx="486700" cy="526923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0" y="3717040"/>
            <a:ext cx="486700" cy="526923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60" y="3717040"/>
            <a:ext cx="486700" cy="526923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70" y="4725180"/>
            <a:ext cx="391915" cy="720277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4797190"/>
            <a:ext cx="526085" cy="692031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4725180"/>
            <a:ext cx="640834" cy="693796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30" y="4725180"/>
            <a:ext cx="640834" cy="693796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70" y="4725180"/>
            <a:ext cx="640834" cy="693796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4725180"/>
            <a:ext cx="640834" cy="693796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4653170"/>
            <a:ext cx="428989" cy="725574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40" y="4653170"/>
            <a:ext cx="428989" cy="725574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10" y="4653170"/>
            <a:ext cx="428989" cy="725574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0" y="4869200"/>
            <a:ext cx="486700" cy="526923"/>
          </a:xfrm>
          <a:prstGeom prst="rect">
            <a:avLst/>
          </a:prstGeom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50" y="4869200"/>
            <a:ext cx="486700" cy="526923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50" y="4869200"/>
            <a:ext cx="486700" cy="526923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4869200"/>
            <a:ext cx="486700" cy="526923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4869200"/>
            <a:ext cx="486700" cy="526923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80" y="4869200"/>
            <a:ext cx="486700" cy="526923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0" y="4869200"/>
            <a:ext cx="486700" cy="526923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60" y="4869200"/>
            <a:ext cx="486700" cy="526923"/>
          </a:xfrm>
          <a:prstGeom prst="rect">
            <a:avLst/>
          </a:prstGeom>
        </p:spPr>
      </p:pic>
      <p:sp>
        <p:nvSpPr>
          <p:cNvPr id="55" name="pole tekstowe 54"/>
          <p:cNvSpPr txBox="1"/>
          <p:nvPr/>
        </p:nvSpPr>
        <p:spPr>
          <a:xfrm>
            <a:off x="251400" y="242086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latin typeface="FrankRuehl" pitchFamily="34" charset="-79"/>
                <a:cs typeface="FrankRuehl" pitchFamily="34" charset="-79"/>
              </a:rPr>
              <a:t>1</a:t>
            </a:r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251400" y="364503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latin typeface="FrankRuehl" pitchFamily="34" charset="-79"/>
                <a:cs typeface="FrankRuehl" pitchFamily="34" charset="-79"/>
              </a:rPr>
              <a:t>2</a:t>
            </a:r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251400" y="479719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latin typeface="FrankRuehl" pitchFamily="34" charset="-79"/>
                <a:cs typeface="FrankRuehl" pitchFamily="34" charset="-79"/>
              </a:rPr>
              <a:t>3</a:t>
            </a:r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59" name="Obraz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00" y="1196690"/>
            <a:ext cx="640834" cy="693796"/>
          </a:xfrm>
          <a:prstGeom prst="rect">
            <a:avLst/>
          </a:prstGeom>
        </p:spPr>
      </p:pic>
      <p:pic>
        <p:nvPicPr>
          <p:cNvPr id="60" name="Obraz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30" y="1196690"/>
            <a:ext cx="526085" cy="69203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987780" y="1268700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ym typeface="Wingdings" pitchFamily="2" charset="2"/>
              </a:rPr>
              <a:t> 18</a:t>
            </a:r>
            <a:endParaRPr lang="pl-PL" dirty="0"/>
          </a:p>
        </p:txBody>
      </p:sp>
      <p:sp>
        <p:nvSpPr>
          <p:cNvPr id="61" name="pole tekstowe 60"/>
          <p:cNvSpPr txBox="1"/>
          <p:nvPr/>
        </p:nvSpPr>
        <p:spPr>
          <a:xfrm>
            <a:off x="5148080" y="1268700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ym typeface="Wingdings" pitchFamily="2" charset="2"/>
              </a:rPr>
              <a:t> 17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/>
          <p:cNvSpPr txBox="1"/>
          <p:nvPr/>
        </p:nvSpPr>
        <p:spPr>
          <a:xfrm>
            <a:off x="539440" y="2420860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     b          c       d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pl-PL" sz="2400" dirty="0" smtClean="0"/>
              <a:t>How Many </a:t>
            </a:r>
            <a:r>
              <a:rPr lang="pl-PL" sz="2400" dirty="0" err="1" smtClean="0"/>
              <a:t>Voters</a:t>
            </a:r>
            <a:r>
              <a:rPr lang="pl-PL" sz="2400" dirty="0" smtClean="0"/>
              <a:t> </a:t>
            </a:r>
            <a:r>
              <a:rPr lang="pl-PL" sz="2400" dirty="0" err="1" smtClean="0"/>
              <a:t>Needed</a:t>
            </a:r>
            <a:r>
              <a:rPr lang="pl-PL" sz="2400" dirty="0" smtClean="0"/>
              <a:t> to </a:t>
            </a:r>
            <a:r>
              <a:rPr lang="pl-PL" sz="2400" dirty="0" err="1" smtClean="0"/>
              <a:t>Represent</a:t>
            </a:r>
            <a:r>
              <a:rPr lang="pl-PL" sz="2400" dirty="0" smtClean="0"/>
              <a:t> a Clone </a:t>
            </a:r>
            <a:r>
              <a:rPr lang="pl-PL" sz="2400" dirty="0" err="1" smtClean="0"/>
              <a:t>Structure</a:t>
            </a:r>
            <a:r>
              <a:rPr lang="pl-PL" sz="2400" dirty="0" smtClean="0"/>
              <a:t>?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11450" y="1412720"/>
            <a:ext cx="260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Strings</a:t>
            </a:r>
            <a:r>
              <a:rPr lang="pl-PL" sz="2000" dirty="0" smtClean="0"/>
              <a:t> of </a:t>
            </a:r>
            <a:r>
              <a:rPr lang="pl-PL" sz="2000" dirty="0" err="1" smtClean="0"/>
              <a:t>sausages</a:t>
            </a:r>
            <a:endParaRPr lang="pl-PL" sz="2000" dirty="0"/>
          </a:p>
        </p:txBody>
      </p:sp>
      <p:sp>
        <p:nvSpPr>
          <p:cNvPr id="7" name="Elipsa 6"/>
          <p:cNvSpPr/>
          <p:nvPr/>
        </p:nvSpPr>
        <p:spPr>
          <a:xfrm>
            <a:off x="827480" y="256488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07630" y="256488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403560" y="256488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2483710" y="256488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539440" y="2204830"/>
            <a:ext cx="1152160" cy="864120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115520" y="2204830"/>
            <a:ext cx="1152160" cy="864120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1763610" y="2204830"/>
            <a:ext cx="1152160" cy="864120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395420" y="2060810"/>
            <a:ext cx="2016280" cy="12241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1043510" y="2060810"/>
            <a:ext cx="2016280" cy="12241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251400" y="1916790"/>
            <a:ext cx="2952410" cy="151221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899490" y="3645030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&gt; b &gt; c &gt; d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467430" y="4725180"/>
            <a:ext cx="266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 single </a:t>
            </a:r>
            <a:r>
              <a:rPr lang="pl-PL" dirty="0" err="1" smtClean="0"/>
              <a:t>voter</a:t>
            </a:r>
            <a:r>
              <a:rPr lang="pl-PL" dirty="0" smtClean="0"/>
              <a:t> </a:t>
            </a:r>
            <a:r>
              <a:rPr lang="pl-PL" dirty="0" err="1" smtClean="0"/>
              <a:t>suffices</a:t>
            </a:r>
            <a:endParaRPr lang="pl-PL" dirty="0"/>
          </a:p>
        </p:txBody>
      </p:sp>
      <p:cxnSp>
        <p:nvCxnSpPr>
          <p:cNvPr id="21" name="Łącznik prostoliniowy 20"/>
          <p:cNvCxnSpPr/>
          <p:nvPr/>
        </p:nvCxnSpPr>
        <p:spPr>
          <a:xfrm>
            <a:off x="3707880" y="1268700"/>
            <a:ext cx="0" cy="4752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3923910" y="2420860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     b      c      d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4211950" y="1412720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Fat</a:t>
            </a:r>
            <a:r>
              <a:rPr lang="pl-PL" sz="2000" dirty="0" smtClean="0"/>
              <a:t> </a:t>
            </a:r>
            <a:r>
              <a:rPr lang="pl-PL" sz="2000" dirty="0" err="1" smtClean="0"/>
              <a:t>sausages</a:t>
            </a:r>
            <a:endParaRPr lang="pl-PL" sz="2000" dirty="0"/>
          </a:p>
        </p:txBody>
      </p:sp>
      <p:sp>
        <p:nvSpPr>
          <p:cNvPr id="24" name="Elipsa 23"/>
          <p:cNvSpPr/>
          <p:nvPr/>
        </p:nvSpPr>
        <p:spPr>
          <a:xfrm>
            <a:off x="4211950" y="256488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5292100" y="256488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4788030" y="256488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5868180" y="256488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3" name="Elipsa 32"/>
          <p:cNvSpPr/>
          <p:nvPr/>
        </p:nvSpPr>
        <p:spPr>
          <a:xfrm>
            <a:off x="3923910" y="2204830"/>
            <a:ext cx="2232310" cy="79211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4" name="pole tekstowe 33"/>
          <p:cNvSpPr txBox="1"/>
          <p:nvPr/>
        </p:nvSpPr>
        <p:spPr>
          <a:xfrm>
            <a:off x="4211950" y="3645030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&gt; b &gt; c &gt; d</a:t>
            </a:r>
          </a:p>
          <a:p>
            <a:r>
              <a:rPr lang="pl-PL" dirty="0"/>
              <a:t>c</a:t>
            </a:r>
            <a:r>
              <a:rPr lang="pl-PL" dirty="0" smtClean="0"/>
              <a:t> &gt; a &gt; d &gt; b</a:t>
            </a:r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067930" y="4725180"/>
            <a:ext cx="266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voters</a:t>
            </a:r>
            <a:r>
              <a:rPr lang="pl-PL" dirty="0" smtClean="0"/>
              <a:t> </a:t>
            </a:r>
            <a:r>
              <a:rPr lang="pl-PL" dirty="0" err="1" smtClean="0"/>
              <a:t>suffice</a:t>
            </a:r>
            <a:r>
              <a:rPr lang="pl-PL" dirty="0" smtClean="0"/>
              <a:t> …</a:t>
            </a:r>
            <a:endParaRPr lang="pl-PL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7020340" y="2420860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     b      c    </a:t>
            </a:r>
            <a:endParaRPr lang="pl-PL" dirty="0"/>
          </a:p>
        </p:txBody>
      </p:sp>
      <p:sp>
        <p:nvSpPr>
          <p:cNvPr id="37" name="Elipsa 36"/>
          <p:cNvSpPr/>
          <p:nvPr/>
        </p:nvSpPr>
        <p:spPr>
          <a:xfrm>
            <a:off x="7308380" y="256488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8388530" y="256488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7884460" y="256488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1" name="Elipsa 40"/>
          <p:cNvSpPr/>
          <p:nvPr/>
        </p:nvSpPr>
        <p:spPr>
          <a:xfrm>
            <a:off x="7020340" y="2204830"/>
            <a:ext cx="1584220" cy="79211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3" name="pole tekstowe 42"/>
          <p:cNvSpPr txBox="1"/>
          <p:nvPr/>
        </p:nvSpPr>
        <p:spPr>
          <a:xfrm>
            <a:off x="7164360" y="3645030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&gt; b &gt; c</a:t>
            </a:r>
          </a:p>
          <a:p>
            <a:r>
              <a:rPr lang="pl-PL" dirty="0" smtClean="0"/>
              <a:t>a &gt; c &gt; b</a:t>
            </a:r>
          </a:p>
          <a:p>
            <a:r>
              <a:rPr lang="pl-PL" dirty="0" smtClean="0"/>
              <a:t>b &gt; a &gt; c</a:t>
            </a:r>
            <a:endParaRPr lang="pl-PL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7020340" y="4725180"/>
            <a:ext cx="172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The </a:t>
            </a:r>
            <a:r>
              <a:rPr lang="pl-PL" b="1" dirty="0" err="1" smtClean="0">
                <a:solidFill>
                  <a:srgbClr val="FF0000"/>
                </a:solidFill>
              </a:rPr>
              <a:t>only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fat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sausage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that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needs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three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voters</a:t>
            </a:r>
            <a:r>
              <a:rPr lang="pl-PL" b="1" dirty="0" smtClean="0">
                <a:solidFill>
                  <a:srgbClr val="FF0000"/>
                </a:solidFill>
              </a:rPr>
              <a:t>!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39" grpId="0" animBg="1"/>
      <p:bldP spid="41" grpId="0" animBg="1"/>
      <p:bldP spid="43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pl-PL" sz="2400" dirty="0" smtClean="0"/>
              <a:t>How Many </a:t>
            </a:r>
            <a:r>
              <a:rPr lang="pl-PL" sz="2400" dirty="0" err="1" smtClean="0"/>
              <a:t>Voters</a:t>
            </a:r>
            <a:r>
              <a:rPr lang="pl-PL" sz="2400" dirty="0" smtClean="0"/>
              <a:t> </a:t>
            </a:r>
            <a:r>
              <a:rPr lang="pl-PL" sz="2400" dirty="0" err="1" smtClean="0"/>
              <a:t>Needed</a:t>
            </a:r>
            <a:r>
              <a:rPr lang="pl-PL" sz="2400" dirty="0" smtClean="0"/>
              <a:t> to </a:t>
            </a:r>
            <a:r>
              <a:rPr lang="pl-PL" sz="2400" dirty="0" err="1" smtClean="0"/>
              <a:t>Represent</a:t>
            </a:r>
            <a:r>
              <a:rPr lang="pl-PL" sz="2400" dirty="0" smtClean="0"/>
              <a:t> a Clone </a:t>
            </a:r>
            <a:r>
              <a:rPr lang="pl-PL" sz="2400" dirty="0" err="1" smtClean="0"/>
              <a:t>Structure</a:t>
            </a:r>
            <a:r>
              <a:rPr lang="pl-PL" sz="2400" dirty="0" smtClean="0"/>
              <a:t>?</a:t>
            </a:r>
            <a:endParaRPr lang="pl-PL" sz="2400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251400" y="2204830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     b      c   </a:t>
            </a:r>
            <a:endParaRPr lang="pl-PL" dirty="0"/>
          </a:p>
        </p:txBody>
      </p:sp>
      <p:sp>
        <p:nvSpPr>
          <p:cNvPr id="42" name="Elipsa 41"/>
          <p:cNvSpPr/>
          <p:nvPr/>
        </p:nvSpPr>
        <p:spPr>
          <a:xfrm>
            <a:off x="53944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161959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111552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5508130" y="3573020"/>
            <a:ext cx="864120" cy="432060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5" name="pole tekstowe 54"/>
          <p:cNvSpPr txBox="1"/>
          <p:nvPr/>
        </p:nvSpPr>
        <p:spPr>
          <a:xfrm>
            <a:off x="2411700" y="2204830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  <a:r>
              <a:rPr lang="pl-PL" dirty="0" smtClean="0"/>
              <a:t>      </a:t>
            </a:r>
            <a:r>
              <a:rPr lang="pl-PL" dirty="0"/>
              <a:t>2</a:t>
            </a:r>
            <a:r>
              <a:rPr lang="pl-PL" dirty="0" smtClean="0"/>
              <a:t>     3      </a:t>
            </a:r>
            <a:r>
              <a:rPr lang="pl-PL" dirty="0"/>
              <a:t>4</a:t>
            </a:r>
          </a:p>
        </p:txBody>
      </p:sp>
      <p:sp>
        <p:nvSpPr>
          <p:cNvPr id="56" name="Elipsa 55"/>
          <p:cNvSpPr/>
          <p:nvPr/>
        </p:nvSpPr>
        <p:spPr>
          <a:xfrm>
            <a:off x="269974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377989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327582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435597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2339690" y="1916790"/>
            <a:ext cx="2448340" cy="93613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323410" y="2132820"/>
            <a:ext cx="1008140" cy="5040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2483710" y="2060810"/>
            <a:ext cx="1584220" cy="6480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63" name="Elipsa 62"/>
          <p:cNvSpPr/>
          <p:nvPr/>
        </p:nvSpPr>
        <p:spPr>
          <a:xfrm>
            <a:off x="3059790" y="2060810"/>
            <a:ext cx="1584220" cy="6480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3059790" y="2132820"/>
            <a:ext cx="1008140" cy="5040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450" y="1196690"/>
            <a:ext cx="86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   X</a:t>
            </a:r>
            <a:endParaRPr lang="pl-PL" sz="2400" dirty="0"/>
          </a:p>
        </p:txBody>
      </p:sp>
      <p:sp>
        <p:nvSpPr>
          <p:cNvPr id="66" name="pole tekstowe 65"/>
          <p:cNvSpPr txBox="1"/>
          <p:nvPr/>
        </p:nvSpPr>
        <p:spPr>
          <a:xfrm>
            <a:off x="5436120" y="2060810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     1     2     3      4      c</a:t>
            </a:r>
            <a:endParaRPr lang="pl-PL" dirty="0"/>
          </a:p>
        </p:txBody>
      </p:sp>
      <p:sp>
        <p:nvSpPr>
          <p:cNvPr id="67" name="Elipsa 66"/>
          <p:cNvSpPr/>
          <p:nvPr/>
        </p:nvSpPr>
        <p:spPr>
          <a:xfrm>
            <a:off x="558014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666029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615622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0" name="Elipsa 69"/>
          <p:cNvSpPr/>
          <p:nvPr/>
        </p:nvSpPr>
        <p:spPr>
          <a:xfrm>
            <a:off x="723637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2" name="Elipsa 71"/>
          <p:cNvSpPr/>
          <p:nvPr/>
        </p:nvSpPr>
        <p:spPr>
          <a:xfrm>
            <a:off x="781245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4" name="Elipsa 73"/>
          <p:cNvSpPr/>
          <p:nvPr/>
        </p:nvSpPr>
        <p:spPr>
          <a:xfrm>
            <a:off x="838853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6" name="Elipsa 75"/>
          <p:cNvSpPr/>
          <p:nvPr/>
        </p:nvSpPr>
        <p:spPr>
          <a:xfrm>
            <a:off x="5148080" y="1700760"/>
            <a:ext cx="3528490" cy="129618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7" name="Elipsa 76"/>
          <p:cNvSpPr/>
          <p:nvPr/>
        </p:nvSpPr>
        <p:spPr>
          <a:xfrm>
            <a:off x="5292100" y="1844780"/>
            <a:ext cx="2952410" cy="100814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3" name="Elipsa 82"/>
          <p:cNvSpPr/>
          <p:nvPr/>
        </p:nvSpPr>
        <p:spPr>
          <a:xfrm>
            <a:off x="5940190" y="1916790"/>
            <a:ext cx="2160300" cy="86412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4" name="Elipsa 83"/>
          <p:cNvSpPr/>
          <p:nvPr/>
        </p:nvSpPr>
        <p:spPr>
          <a:xfrm>
            <a:off x="6084210" y="2060810"/>
            <a:ext cx="1584220" cy="6480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85" name="Elipsa 84"/>
          <p:cNvSpPr/>
          <p:nvPr/>
        </p:nvSpPr>
        <p:spPr>
          <a:xfrm>
            <a:off x="6444260" y="2060810"/>
            <a:ext cx="1584220" cy="6480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6" name="Elipsa 85"/>
          <p:cNvSpPr/>
          <p:nvPr/>
        </p:nvSpPr>
        <p:spPr>
          <a:xfrm>
            <a:off x="6516270" y="2204830"/>
            <a:ext cx="1008140" cy="36005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95420" y="3645030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&gt; b &gt; c</a:t>
            </a:r>
          </a:p>
          <a:p>
            <a:r>
              <a:rPr lang="pl-PL" dirty="0"/>
              <a:t>b</a:t>
            </a:r>
            <a:r>
              <a:rPr lang="pl-PL" dirty="0" smtClean="0"/>
              <a:t> &gt; a &gt; c</a:t>
            </a:r>
            <a:endParaRPr lang="pl-PL" dirty="0"/>
          </a:p>
        </p:txBody>
      </p:sp>
      <p:sp>
        <p:nvSpPr>
          <p:cNvPr id="87" name="pole tekstowe 86"/>
          <p:cNvSpPr txBox="1"/>
          <p:nvPr/>
        </p:nvSpPr>
        <p:spPr>
          <a:xfrm>
            <a:off x="2699740" y="3645030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 &gt; 2 &gt; 3 &gt; 4</a:t>
            </a:r>
          </a:p>
          <a:p>
            <a:r>
              <a:rPr lang="pl-PL" dirty="0" smtClean="0"/>
              <a:t>4 &gt; 2 &gt; 3 &gt; 1</a:t>
            </a:r>
            <a:endParaRPr lang="pl-PL" dirty="0"/>
          </a:p>
        </p:txBody>
      </p:sp>
      <p:sp>
        <p:nvSpPr>
          <p:cNvPr id="88" name="pole tekstowe 87"/>
          <p:cNvSpPr txBox="1"/>
          <p:nvPr/>
        </p:nvSpPr>
        <p:spPr>
          <a:xfrm>
            <a:off x="5580140" y="364503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&gt; 1 &gt; 2 &gt; 3 &gt; 4 &gt; c</a:t>
            </a:r>
          </a:p>
          <a:p>
            <a:r>
              <a:rPr lang="pl-PL" dirty="0" smtClean="0"/>
              <a:t>4 &gt; 2 &gt; 3 &gt; 1 &gt; a &gt; c</a:t>
            </a:r>
            <a:endParaRPr lang="pl-PL" dirty="0"/>
          </a:p>
        </p:txBody>
      </p:sp>
      <p:sp>
        <p:nvSpPr>
          <p:cNvPr id="89" name="Elipsa 88"/>
          <p:cNvSpPr/>
          <p:nvPr/>
        </p:nvSpPr>
        <p:spPr>
          <a:xfrm>
            <a:off x="251400" y="1988800"/>
            <a:ext cx="1656230" cy="8004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6948330" y="3861060"/>
            <a:ext cx="864120" cy="432060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7" name="pole tekstowe 36"/>
          <p:cNvSpPr txBox="1"/>
          <p:nvPr/>
        </p:nvSpPr>
        <p:spPr>
          <a:xfrm>
            <a:off x="3275820" y="1196690"/>
            <a:ext cx="36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Y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292100" y="1196690"/>
            <a:ext cx="345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X with Y in place of b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24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5" grpId="0" animBg="1"/>
      <p:bldP spid="46" grpId="0" animBg="1"/>
      <p:bldP spid="48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" grpId="0"/>
      <p:bldP spid="66" grpId="0"/>
      <p:bldP spid="67" grpId="0" animBg="1"/>
      <p:bldP spid="68" grpId="0" animBg="1"/>
      <p:bldP spid="69" grpId="0" animBg="1"/>
      <p:bldP spid="70" grpId="0" animBg="1"/>
      <p:bldP spid="72" grpId="0" animBg="1"/>
      <p:bldP spid="74" grpId="0" animBg="1"/>
      <p:bldP spid="76" grpId="0" animBg="1"/>
      <p:bldP spid="77" grpId="0" animBg="1"/>
      <p:bldP spid="83" grpId="0" animBg="1"/>
      <p:bldP spid="84" grpId="0" animBg="1"/>
      <p:bldP spid="85" grpId="0" animBg="1"/>
      <p:bldP spid="86" grpId="0" animBg="1"/>
      <p:bldP spid="4" grpId="0"/>
      <p:bldP spid="87" grpId="0"/>
      <p:bldP spid="88" grpId="0"/>
      <p:bldP spid="89" grpId="0" animBg="1"/>
      <p:bldP spid="90" grpId="0" animBg="1"/>
      <p:bldP spid="37" grpId="0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pl-PL" sz="2400" dirty="0" smtClean="0"/>
              <a:t>How Many </a:t>
            </a:r>
            <a:r>
              <a:rPr lang="pl-PL" sz="2400" dirty="0" err="1" smtClean="0"/>
              <a:t>Voters</a:t>
            </a:r>
            <a:r>
              <a:rPr lang="pl-PL" sz="2400" dirty="0" smtClean="0"/>
              <a:t> </a:t>
            </a:r>
            <a:r>
              <a:rPr lang="pl-PL" sz="2400" dirty="0" err="1" smtClean="0"/>
              <a:t>Needed</a:t>
            </a:r>
            <a:r>
              <a:rPr lang="pl-PL" sz="2400" dirty="0" smtClean="0"/>
              <a:t> to </a:t>
            </a:r>
            <a:r>
              <a:rPr lang="pl-PL" sz="2400" dirty="0" err="1" smtClean="0"/>
              <a:t>Represent</a:t>
            </a:r>
            <a:r>
              <a:rPr lang="pl-PL" sz="2400" dirty="0" smtClean="0"/>
              <a:t> a Clone </a:t>
            </a:r>
            <a:r>
              <a:rPr lang="pl-PL" sz="2400" dirty="0" err="1" smtClean="0"/>
              <a:t>Structure</a:t>
            </a:r>
            <a:r>
              <a:rPr lang="pl-PL" sz="2400" dirty="0" smtClean="0"/>
              <a:t>?</a:t>
            </a:r>
            <a:endParaRPr lang="pl-PL" sz="2400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251400" y="2204830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     b      c   </a:t>
            </a:r>
            <a:endParaRPr lang="pl-PL" dirty="0"/>
          </a:p>
        </p:txBody>
      </p:sp>
      <p:sp>
        <p:nvSpPr>
          <p:cNvPr id="42" name="Elipsa 41"/>
          <p:cNvSpPr/>
          <p:nvPr/>
        </p:nvSpPr>
        <p:spPr>
          <a:xfrm>
            <a:off x="53944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161959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111552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5" name="pole tekstowe 54"/>
          <p:cNvSpPr txBox="1"/>
          <p:nvPr/>
        </p:nvSpPr>
        <p:spPr>
          <a:xfrm>
            <a:off x="2411700" y="2204830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  <a:r>
              <a:rPr lang="pl-PL" dirty="0" smtClean="0"/>
              <a:t>      </a:t>
            </a:r>
            <a:r>
              <a:rPr lang="pl-PL" dirty="0"/>
              <a:t>2</a:t>
            </a:r>
            <a:r>
              <a:rPr lang="pl-PL" dirty="0" smtClean="0"/>
              <a:t>     3      </a:t>
            </a:r>
            <a:r>
              <a:rPr lang="pl-PL" dirty="0"/>
              <a:t>4</a:t>
            </a:r>
          </a:p>
        </p:txBody>
      </p:sp>
      <p:sp>
        <p:nvSpPr>
          <p:cNvPr id="56" name="Elipsa 55"/>
          <p:cNvSpPr/>
          <p:nvPr/>
        </p:nvSpPr>
        <p:spPr>
          <a:xfrm>
            <a:off x="269974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377989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327582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435597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2339690" y="1916790"/>
            <a:ext cx="2448340" cy="93613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323410" y="2132820"/>
            <a:ext cx="1008140" cy="5040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2483710" y="2060810"/>
            <a:ext cx="1584220" cy="6480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63" name="Elipsa 62"/>
          <p:cNvSpPr/>
          <p:nvPr/>
        </p:nvSpPr>
        <p:spPr>
          <a:xfrm>
            <a:off x="3059790" y="2060810"/>
            <a:ext cx="1584220" cy="6480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3059790" y="2132820"/>
            <a:ext cx="1008140" cy="5040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450" y="1196690"/>
            <a:ext cx="853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   X                       Y                 X with Y in place of b</a:t>
            </a:r>
            <a:endParaRPr lang="pl-PL" sz="2400" dirty="0"/>
          </a:p>
        </p:txBody>
      </p:sp>
      <p:sp>
        <p:nvSpPr>
          <p:cNvPr id="66" name="pole tekstowe 65"/>
          <p:cNvSpPr txBox="1"/>
          <p:nvPr/>
        </p:nvSpPr>
        <p:spPr>
          <a:xfrm>
            <a:off x="5436120" y="2060810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     1     2     3      4      c</a:t>
            </a:r>
            <a:endParaRPr lang="pl-PL" dirty="0"/>
          </a:p>
        </p:txBody>
      </p:sp>
      <p:sp>
        <p:nvSpPr>
          <p:cNvPr id="67" name="Elipsa 66"/>
          <p:cNvSpPr/>
          <p:nvPr/>
        </p:nvSpPr>
        <p:spPr>
          <a:xfrm>
            <a:off x="558014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666029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615622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0" name="Elipsa 69"/>
          <p:cNvSpPr/>
          <p:nvPr/>
        </p:nvSpPr>
        <p:spPr>
          <a:xfrm>
            <a:off x="723637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2" name="Elipsa 71"/>
          <p:cNvSpPr/>
          <p:nvPr/>
        </p:nvSpPr>
        <p:spPr>
          <a:xfrm>
            <a:off x="781245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4" name="Elipsa 73"/>
          <p:cNvSpPr/>
          <p:nvPr/>
        </p:nvSpPr>
        <p:spPr>
          <a:xfrm>
            <a:off x="838853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6" name="Elipsa 75"/>
          <p:cNvSpPr/>
          <p:nvPr/>
        </p:nvSpPr>
        <p:spPr>
          <a:xfrm>
            <a:off x="5148080" y="1700760"/>
            <a:ext cx="3528490" cy="129618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7" name="Elipsa 76"/>
          <p:cNvSpPr/>
          <p:nvPr/>
        </p:nvSpPr>
        <p:spPr>
          <a:xfrm>
            <a:off x="5292100" y="1844780"/>
            <a:ext cx="2952410" cy="100814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3" name="Elipsa 82"/>
          <p:cNvSpPr/>
          <p:nvPr/>
        </p:nvSpPr>
        <p:spPr>
          <a:xfrm>
            <a:off x="5940190" y="1916790"/>
            <a:ext cx="2160300" cy="86412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4" name="Elipsa 83"/>
          <p:cNvSpPr/>
          <p:nvPr/>
        </p:nvSpPr>
        <p:spPr>
          <a:xfrm>
            <a:off x="6084210" y="2060810"/>
            <a:ext cx="1584220" cy="6480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85" name="Elipsa 84"/>
          <p:cNvSpPr/>
          <p:nvPr/>
        </p:nvSpPr>
        <p:spPr>
          <a:xfrm>
            <a:off x="6444260" y="2060810"/>
            <a:ext cx="1584220" cy="6480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6" name="Elipsa 85"/>
          <p:cNvSpPr/>
          <p:nvPr/>
        </p:nvSpPr>
        <p:spPr>
          <a:xfrm>
            <a:off x="6516270" y="2204830"/>
            <a:ext cx="1008140" cy="36005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95420" y="3645030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&gt; b &gt; c</a:t>
            </a:r>
          </a:p>
          <a:p>
            <a:r>
              <a:rPr lang="pl-PL" dirty="0" smtClean="0"/>
              <a:t>b &gt; a &gt; c</a:t>
            </a:r>
            <a:endParaRPr lang="pl-PL" dirty="0"/>
          </a:p>
        </p:txBody>
      </p:sp>
      <p:sp>
        <p:nvSpPr>
          <p:cNvPr id="87" name="pole tekstowe 86"/>
          <p:cNvSpPr txBox="1"/>
          <p:nvPr/>
        </p:nvSpPr>
        <p:spPr>
          <a:xfrm>
            <a:off x="2699740" y="3645030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 &gt; 2 &gt; 3 &gt; 4</a:t>
            </a:r>
          </a:p>
          <a:p>
            <a:r>
              <a:rPr lang="pl-PL" dirty="0" smtClean="0"/>
              <a:t>4 &gt; 2 &gt; 3 &gt; 1</a:t>
            </a:r>
            <a:endParaRPr lang="pl-PL" dirty="0"/>
          </a:p>
        </p:txBody>
      </p:sp>
      <p:sp>
        <p:nvSpPr>
          <p:cNvPr id="88" name="pole tekstowe 87"/>
          <p:cNvSpPr txBox="1"/>
          <p:nvPr/>
        </p:nvSpPr>
        <p:spPr>
          <a:xfrm>
            <a:off x="5580140" y="3645030"/>
            <a:ext cx="2666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&gt; 1 &gt; 2 &gt; 3 &gt; 4 &gt; c</a:t>
            </a:r>
          </a:p>
          <a:p>
            <a:r>
              <a:rPr lang="pl-PL" dirty="0"/>
              <a:t>4 &gt; 2 &gt; 3 &gt; 1 &gt; a &gt; </a:t>
            </a:r>
            <a:r>
              <a:rPr lang="pl-PL" dirty="0" smtClean="0"/>
              <a:t>c</a:t>
            </a:r>
          </a:p>
          <a:p>
            <a:r>
              <a:rPr lang="pl-PL" dirty="0" smtClean="0"/>
              <a:t>1 &gt; 3 &gt; 2 &gt; 4 &gt; a &gt; c</a:t>
            </a:r>
          </a:p>
        </p:txBody>
      </p:sp>
      <p:sp>
        <p:nvSpPr>
          <p:cNvPr id="38" name="Elipsa 37"/>
          <p:cNvSpPr/>
          <p:nvPr/>
        </p:nvSpPr>
        <p:spPr>
          <a:xfrm>
            <a:off x="251400" y="1988800"/>
            <a:ext cx="1656230" cy="8004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6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pl-PL" sz="2400" dirty="0" smtClean="0"/>
              <a:t>How Many </a:t>
            </a:r>
            <a:r>
              <a:rPr lang="pl-PL" sz="2400" dirty="0" err="1" smtClean="0"/>
              <a:t>Voters</a:t>
            </a:r>
            <a:r>
              <a:rPr lang="pl-PL" sz="2400" dirty="0" smtClean="0"/>
              <a:t> </a:t>
            </a:r>
            <a:r>
              <a:rPr lang="pl-PL" sz="2400" dirty="0" err="1" smtClean="0"/>
              <a:t>Needed</a:t>
            </a:r>
            <a:r>
              <a:rPr lang="pl-PL" sz="2400" dirty="0" smtClean="0"/>
              <a:t> to </a:t>
            </a:r>
            <a:r>
              <a:rPr lang="pl-PL" sz="2400" dirty="0" err="1" smtClean="0"/>
              <a:t>Represent</a:t>
            </a:r>
            <a:r>
              <a:rPr lang="pl-PL" sz="2400" dirty="0" smtClean="0"/>
              <a:t> a Clone </a:t>
            </a:r>
            <a:r>
              <a:rPr lang="pl-PL" sz="2400" dirty="0" err="1" smtClean="0"/>
              <a:t>Structure</a:t>
            </a:r>
            <a:r>
              <a:rPr lang="pl-PL" sz="2400" dirty="0" smtClean="0"/>
              <a:t>?</a:t>
            </a:r>
            <a:endParaRPr lang="pl-PL" sz="2400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251400" y="2204830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     b      c   </a:t>
            </a:r>
            <a:endParaRPr lang="pl-PL" dirty="0"/>
          </a:p>
        </p:txBody>
      </p:sp>
      <p:sp>
        <p:nvSpPr>
          <p:cNvPr id="42" name="Elipsa 41"/>
          <p:cNvSpPr/>
          <p:nvPr/>
        </p:nvSpPr>
        <p:spPr>
          <a:xfrm>
            <a:off x="53944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161959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111552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5" name="pole tekstowe 54"/>
          <p:cNvSpPr txBox="1"/>
          <p:nvPr/>
        </p:nvSpPr>
        <p:spPr>
          <a:xfrm>
            <a:off x="2411700" y="2204830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  <a:r>
              <a:rPr lang="pl-PL" dirty="0" smtClean="0"/>
              <a:t>      </a:t>
            </a:r>
            <a:r>
              <a:rPr lang="pl-PL" dirty="0"/>
              <a:t>2</a:t>
            </a:r>
            <a:r>
              <a:rPr lang="pl-PL" dirty="0" smtClean="0"/>
              <a:t>     3      </a:t>
            </a:r>
            <a:r>
              <a:rPr lang="pl-PL" dirty="0"/>
              <a:t>4</a:t>
            </a:r>
          </a:p>
        </p:txBody>
      </p:sp>
      <p:sp>
        <p:nvSpPr>
          <p:cNvPr id="56" name="Elipsa 55"/>
          <p:cNvSpPr/>
          <p:nvPr/>
        </p:nvSpPr>
        <p:spPr>
          <a:xfrm>
            <a:off x="269974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377989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327582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435597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2339690" y="1916790"/>
            <a:ext cx="2448340" cy="93613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323410" y="2132820"/>
            <a:ext cx="1008140" cy="5040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2483710" y="2060810"/>
            <a:ext cx="1584220" cy="6480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63" name="Elipsa 62"/>
          <p:cNvSpPr/>
          <p:nvPr/>
        </p:nvSpPr>
        <p:spPr>
          <a:xfrm>
            <a:off x="3059790" y="2060810"/>
            <a:ext cx="1584220" cy="6480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3059790" y="2132820"/>
            <a:ext cx="1008140" cy="5040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450" y="1196690"/>
            <a:ext cx="853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   X                       Y                 X with Y in place of b</a:t>
            </a:r>
            <a:endParaRPr lang="pl-PL" sz="2400" dirty="0"/>
          </a:p>
        </p:txBody>
      </p:sp>
      <p:sp>
        <p:nvSpPr>
          <p:cNvPr id="66" name="pole tekstowe 65"/>
          <p:cNvSpPr txBox="1"/>
          <p:nvPr/>
        </p:nvSpPr>
        <p:spPr>
          <a:xfrm>
            <a:off x="5436120" y="2060810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     1     2     3      4      c</a:t>
            </a:r>
            <a:endParaRPr lang="pl-PL" dirty="0"/>
          </a:p>
        </p:txBody>
      </p:sp>
      <p:sp>
        <p:nvSpPr>
          <p:cNvPr id="67" name="Elipsa 66"/>
          <p:cNvSpPr/>
          <p:nvPr/>
        </p:nvSpPr>
        <p:spPr>
          <a:xfrm>
            <a:off x="558014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666029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615622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0" name="Elipsa 69"/>
          <p:cNvSpPr/>
          <p:nvPr/>
        </p:nvSpPr>
        <p:spPr>
          <a:xfrm>
            <a:off x="723637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2" name="Elipsa 71"/>
          <p:cNvSpPr/>
          <p:nvPr/>
        </p:nvSpPr>
        <p:spPr>
          <a:xfrm>
            <a:off x="781245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4" name="Elipsa 73"/>
          <p:cNvSpPr/>
          <p:nvPr/>
        </p:nvSpPr>
        <p:spPr>
          <a:xfrm>
            <a:off x="8388530" y="2348850"/>
            <a:ext cx="144020" cy="144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6" name="Elipsa 75"/>
          <p:cNvSpPr/>
          <p:nvPr/>
        </p:nvSpPr>
        <p:spPr>
          <a:xfrm>
            <a:off x="5148080" y="1700760"/>
            <a:ext cx="3528490" cy="129618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7" name="Elipsa 76"/>
          <p:cNvSpPr/>
          <p:nvPr/>
        </p:nvSpPr>
        <p:spPr>
          <a:xfrm>
            <a:off x="5292100" y="1844780"/>
            <a:ext cx="2952410" cy="100814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3" name="Elipsa 82"/>
          <p:cNvSpPr/>
          <p:nvPr/>
        </p:nvSpPr>
        <p:spPr>
          <a:xfrm>
            <a:off x="5940190" y="1916790"/>
            <a:ext cx="2160300" cy="86412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4" name="Elipsa 83"/>
          <p:cNvSpPr/>
          <p:nvPr/>
        </p:nvSpPr>
        <p:spPr>
          <a:xfrm>
            <a:off x="6084210" y="2060810"/>
            <a:ext cx="1584220" cy="6480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85" name="Elipsa 84"/>
          <p:cNvSpPr/>
          <p:nvPr/>
        </p:nvSpPr>
        <p:spPr>
          <a:xfrm>
            <a:off x="6444260" y="2060810"/>
            <a:ext cx="1584220" cy="6480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6" name="Elipsa 85"/>
          <p:cNvSpPr/>
          <p:nvPr/>
        </p:nvSpPr>
        <p:spPr>
          <a:xfrm>
            <a:off x="6516270" y="2204830"/>
            <a:ext cx="1008140" cy="36005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95420" y="3645030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&gt; b &gt; c</a:t>
            </a:r>
          </a:p>
          <a:p>
            <a:r>
              <a:rPr lang="pl-PL" dirty="0" smtClean="0"/>
              <a:t>b &gt; a &gt; c</a:t>
            </a:r>
            <a:endParaRPr lang="pl-PL" dirty="0"/>
          </a:p>
        </p:txBody>
      </p:sp>
      <p:sp>
        <p:nvSpPr>
          <p:cNvPr id="87" name="pole tekstowe 86"/>
          <p:cNvSpPr txBox="1"/>
          <p:nvPr/>
        </p:nvSpPr>
        <p:spPr>
          <a:xfrm>
            <a:off x="2699740" y="3645030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 &gt; 2 &gt; 3 &gt; 4</a:t>
            </a:r>
          </a:p>
          <a:p>
            <a:r>
              <a:rPr lang="pl-PL" dirty="0" smtClean="0"/>
              <a:t>4 &gt; 2 &gt; 3 &gt; 1</a:t>
            </a:r>
            <a:endParaRPr lang="pl-PL" dirty="0"/>
          </a:p>
        </p:txBody>
      </p:sp>
      <p:sp>
        <p:nvSpPr>
          <p:cNvPr id="37" name="Prostokąt zaokrąglony 36"/>
          <p:cNvSpPr/>
          <p:nvPr/>
        </p:nvSpPr>
        <p:spPr>
          <a:xfrm>
            <a:off x="498961" y="4795060"/>
            <a:ext cx="7848872" cy="792074"/>
          </a:xfrm>
          <a:prstGeom prst="roundRect">
            <a:avLst/>
          </a:prstGeom>
          <a:gradFill>
            <a:gsLst>
              <a:gs pos="0">
                <a:srgbClr val="A7D8EC"/>
              </a:gs>
              <a:gs pos="0">
                <a:srgbClr val="C3E5F3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b="1" dirty="0" err="1" smtClean="0">
                <a:solidFill>
                  <a:schemeClr val="tx1"/>
                </a:solidFill>
              </a:rPr>
              <a:t>Theorem</a:t>
            </a:r>
            <a:r>
              <a:rPr lang="pl-PL" b="1" dirty="0" smtClean="0">
                <a:solidFill>
                  <a:schemeClr val="tx1"/>
                </a:solidFill>
              </a:rPr>
              <a:t>.</a:t>
            </a:r>
            <a:r>
              <a:rPr lang="pl-PL" dirty="0" smtClean="0">
                <a:solidFill>
                  <a:schemeClr val="tx1"/>
                </a:solidFill>
              </a:rPr>
              <a:t> For </a:t>
            </a:r>
            <a:r>
              <a:rPr lang="pl-PL" dirty="0" err="1" smtClean="0">
                <a:solidFill>
                  <a:schemeClr val="tx1"/>
                </a:solidFill>
              </a:rPr>
              <a:t>every</a:t>
            </a:r>
            <a:r>
              <a:rPr lang="pl-PL" dirty="0" smtClean="0">
                <a:solidFill>
                  <a:schemeClr val="tx1"/>
                </a:solidFill>
              </a:rPr>
              <a:t> clone </a:t>
            </a:r>
            <a:r>
              <a:rPr lang="pl-PL" dirty="0" err="1" smtClean="0">
                <a:solidFill>
                  <a:schemeClr val="tx1"/>
                </a:solidFill>
              </a:rPr>
              <a:t>structure</a:t>
            </a:r>
            <a:r>
              <a:rPr lang="pl-PL" dirty="0" smtClean="0">
                <a:solidFill>
                  <a:schemeClr val="tx1"/>
                </a:solidFill>
              </a:rPr>
              <a:t> F </a:t>
            </a:r>
            <a:r>
              <a:rPr lang="pl-PL" dirty="0" err="1" smtClean="0">
                <a:solidFill>
                  <a:schemeClr val="tx1"/>
                </a:solidFill>
              </a:rPr>
              <a:t>over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alternative</a:t>
            </a:r>
            <a:r>
              <a:rPr lang="pl-PL" dirty="0" smtClean="0">
                <a:solidFill>
                  <a:schemeClr val="tx1"/>
                </a:solidFill>
              </a:rPr>
              <a:t> set A, </a:t>
            </a:r>
            <a:r>
              <a:rPr lang="pl-PL" dirty="0" err="1" smtClean="0">
                <a:solidFill>
                  <a:schemeClr val="tx1"/>
                </a:solidFill>
              </a:rPr>
              <a:t>there</a:t>
            </a:r>
            <a:r>
              <a:rPr lang="pl-PL" dirty="0" smtClean="0">
                <a:solidFill>
                  <a:schemeClr val="tx1"/>
                </a:solidFill>
              </a:rPr>
              <a:t>  </a:t>
            </a:r>
            <a:r>
              <a:rPr lang="pl-PL" dirty="0" err="1" smtClean="0">
                <a:solidFill>
                  <a:schemeClr val="tx1"/>
                </a:solidFill>
              </a:rPr>
              <a:t>are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three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orders</a:t>
            </a:r>
            <a:r>
              <a:rPr lang="pl-PL" dirty="0" smtClean="0">
                <a:solidFill>
                  <a:schemeClr val="tx1"/>
                </a:solidFill>
              </a:rPr>
              <a:t> R</a:t>
            </a:r>
            <a:r>
              <a:rPr lang="pl-PL" baseline="-25000" dirty="0" smtClean="0">
                <a:solidFill>
                  <a:schemeClr val="tx1"/>
                </a:solidFill>
              </a:rPr>
              <a:t>1</a:t>
            </a:r>
            <a:r>
              <a:rPr lang="pl-PL" dirty="0" smtClean="0">
                <a:solidFill>
                  <a:schemeClr val="tx1"/>
                </a:solidFill>
              </a:rPr>
              <a:t>, R</a:t>
            </a:r>
            <a:r>
              <a:rPr lang="pl-PL" baseline="-25000" dirty="0" smtClean="0">
                <a:solidFill>
                  <a:schemeClr val="tx1"/>
                </a:solidFill>
              </a:rPr>
              <a:t>2</a:t>
            </a:r>
            <a:r>
              <a:rPr lang="pl-PL" dirty="0" smtClean="0">
                <a:solidFill>
                  <a:schemeClr val="tx1"/>
                </a:solidFill>
              </a:rPr>
              <a:t>, R</a:t>
            </a:r>
            <a:r>
              <a:rPr lang="pl-PL" baseline="-25000" dirty="0" smtClean="0">
                <a:solidFill>
                  <a:schemeClr val="tx1"/>
                </a:solidFill>
              </a:rPr>
              <a:t>3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that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jointly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generate</a:t>
            </a:r>
            <a:r>
              <a:rPr lang="pl-PL" dirty="0" smtClean="0">
                <a:solidFill>
                  <a:schemeClr val="tx1"/>
                </a:solidFill>
              </a:rPr>
              <a:t> F.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8" name="Elipsa 37"/>
          <p:cNvSpPr/>
          <p:nvPr/>
        </p:nvSpPr>
        <p:spPr>
          <a:xfrm>
            <a:off x="251400" y="1988800"/>
            <a:ext cx="1656230" cy="80049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6" name="pole tekstowe 35"/>
          <p:cNvSpPr txBox="1"/>
          <p:nvPr/>
        </p:nvSpPr>
        <p:spPr>
          <a:xfrm>
            <a:off x="5580140" y="3645030"/>
            <a:ext cx="2666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 &gt; 1 &gt; 2 &gt; 3 &gt; 4 &gt; c</a:t>
            </a:r>
          </a:p>
          <a:p>
            <a:r>
              <a:rPr lang="pl-PL" dirty="0"/>
              <a:t>4 &gt; 2 &gt; 3 &gt; 1 &gt; a &gt; </a:t>
            </a:r>
            <a:r>
              <a:rPr lang="pl-PL" dirty="0" smtClean="0"/>
              <a:t>c</a:t>
            </a:r>
          </a:p>
          <a:p>
            <a:r>
              <a:rPr lang="pl-PL" dirty="0" smtClean="0"/>
              <a:t>1 &gt; 3 &gt; 2 &gt; 4 &gt; a &gt; c</a:t>
            </a:r>
          </a:p>
        </p:txBody>
      </p:sp>
    </p:spTree>
    <p:extLst>
      <p:ext uri="{BB962C8B-B14F-4D97-AF65-F5344CB8AC3E}">
        <p14:creationId xmlns:p14="http://schemas.microsoft.com/office/powerpoint/2010/main" val="610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complexity</a:t>
            </a:r>
            <a:r>
              <a:rPr lang="pl-PL" dirty="0" smtClean="0"/>
              <a:t> of the </a:t>
            </a:r>
            <a:br>
              <a:rPr lang="pl-PL" dirty="0" smtClean="0"/>
            </a:br>
            <a:r>
              <a:rPr lang="pl-PL" dirty="0" err="1" smtClean="0"/>
              <a:t>decloning</a:t>
            </a:r>
            <a:r>
              <a:rPr lang="pl-PL" dirty="0" smtClean="0"/>
              <a:t> problem?</a:t>
            </a:r>
          </a:p>
          <a:p>
            <a:endParaRPr lang="pl-PL" dirty="0" smtClean="0"/>
          </a:p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problem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?</a:t>
            </a:r>
            <a:endParaRPr lang="pl-PL" dirty="0"/>
          </a:p>
          <a:p>
            <a:pPr marL="109728" indent="0">
              <a:buNone/>
            </a:pPr>
            <a:endParaRPr lang="pl-PL" dirty="0"/>
          </a:p>
          <a:p>
            <a:r>
              <a:rPr lang="pl-PL" dirty="0" err="1" smtClean="0"/>
              <a:t>Voting</a:t>
            </a:r>
            <a:r>
              <a:rPr lang="pl-PL" dirty="0" smtClean="0"/>
              <a:t> </a:t>
            </a:r>
            <a:r>
              <a:rPr lang="pl-PL" dirty="0" err="1" smtClean="0"/>
              <a:t>rules</a:t>
            </a:r>
            <a:r>
              <a:rPr lang="pl-PL" dirty="0" smtClean="0"/>
              <a:t>?</a:t>
            </a:r>
          </a:p>
          <a:p>
            <a:pPr lvl="1"/>
            <a:r>
              <a:rPr lang="pl-PL" b="1" dirty="0" err="1" smtClean="0">
                <a:solidFill>
                  <a:srgbClr val="92D050"/>
                </a:solidFill>
              </a:rPr>
              <a:t>Plurality</a:t>
            </a:r>
            <a:endParaRPr lang="pl-PL" b="1" dirty="0" smtClean="0">
              <a:solidFill>
                <a:srgbClr val="92D050"/>
              </a:solidFill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</a:rPr>
              <a:t>K-</a:t>
            </a:r>
            <a:r>
              <a:rPr lang="pl-PL" b="1" dirty="0" err="1" smtClean="0">
                <a:solidFill>
                  <a:srgbClr val="FF0000"/>
                </a:solidFill>
              </a:rPr>
              <a:t>approval</a:t>
            </a:r>
            <a:endParaRPr lang="pl-PL" b="1" dirty="0" smtClean="0">
              <a:solidFill>
                <a:srgbClr val="FF0000"/>
              </a:solidFill>
            </a:endParaRPr>
          </a:p>
          <a:p>
            <a:pPr lvl="1"/>
            <a:r>
              <a:rPr lang="pl-PL" b="1" dirty="0" smtClean="0">
                <a:solidFill>
                  <a:srgbClr val="92D050"/>
                </a:solidFill>
              </a:rPr>
              <a:t>Veto</a:t>
            </a:r>
          </a:p>
          <a:p>
            <a:pPr lvl="1"/>
            <a:r>
              <a:rPr lang="pl-PL" b="1" dirty="0" err="1" smtClean="0">
                <a:solidFill>
                  <a:srgbClr val="92D050"/>
                </a:solidFill>
              </a:rPr>
              <a:t>Maximin</a:t>
            </a:r>
            <a:endParaRPr lang="pl-PL" b="1" dirty="0" smtClean="0">
              <a:solidFill>
                <a:srgbClr val="92D050"/>
              </a:solidFill>
            </a:endParaRPr>
          </a:p>
          <a:p>
            <a:pPr lvl="1"/>
            <a:r>
              <a:rPr lang="pl-PL" b="1" dirty="0" err="1" smtClean="0">
                <a:solidFill>
                  <a:srgbClr val="FF0000"/>
                </a:solidFill>
              </a:rPr>
              <a:t>Borda</a:t>
            </a:r>
            <a:endParaRPr lang="pl-PL" b="1" dirty="0" smtClean="0">
              <a:solidFill>
                <a:srgbClr val="FF0000"/>
              </a:solidFill>
            </a:endParaRPr>
          </a:p>
          <a:p>
            <a:pPr lvl="1"/>
            <a:r>
              <a:rPr lang="pl-PL" b="1" dirty="0" err="1" smtClean="0">
                <a:solidFill>
                  <a:srgbClr val="FF0000"/>
                </a:solidFill>
              </a:rPr>
              <a:t>Copeland</a:t>
            </a:r>
            <a:endParaRPr lang="pl-PL" b="1" dirty="0" smtClean="0">
              <a:solidFill>
                <a:srgbClr val="FF0000"/>
              </a:solidFill>
            </a:endParaRPr>
          </a:p>
        </p:txBody>
      </p:sp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Problem 2: </a:t>
            </a:r>
            <a:r>
              <a:rPr lang="pl-PL" dirty="0" err="1" smtClean="0"/>
              <a:t>Decloning</a:t>
            </a:r>
            <a:r>
              <a:rPr lang="pl-PL" dirty="0" smtClean="0"/>
              <a:t> to </a:t>
            </a:r>
            <a:r>
              <a:rPr lang="pl-PL" dirty="0" err="1" smtClean="0"/>
              <a:t>Become</a:t>
            </a:r>
            <a:r>
              <a:rPr lang="pl-PL" dirty="0" smtClean="0"/>
              <a:t> a Winner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54" y="1036319"/>
            <a:ext cx="781785" cy="9906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07" y="1067709"/>
            <a:ext cx="1458058" cy="1098642"/>
          </a:xfrm>
          <a:prstGeom prst="rect">
            <a:avLst/>
          </a:prstGeom>
        </p:spPr>
      </p:pic>
      <p:cxnSp>
        <p:nvCxnSpPr>
          <p:cNvPr id="9" name="Łącznik prosty ze strzałką 8"/>
          <p:cNvCxnSpPr>
            <a:endCxn id="11" idx="1"/>
          </p:cNvCxnSpPr>
          <p:nvPr/>
        </p:nvCxnSpPr>
        <p:spPr>
          <a:xfrm>
            <a:off x="4693920" y="2727960"/>
            <a:ext cx="1524000" cy="1429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217920" y="2270760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Control by </a:t>
            </a:r>
            <a:r>
              <a:rPr lang="pl-PL" dirty="0" err="1" smtClean="0"/>
              <a:t>deleting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candidates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 we 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are</a:t>
            </a:r>
            <a:r>
              <a:rPr lang="pl-PL" dirty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pl-PL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allowed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 to 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delete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some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pl-PL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of the 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clones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2560320" y="3916680"/>
            <a:ext cx="2468880" cy="2895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V="1">
            <a:off x="1965960" y="4495800"/>
            <a:ext cx="3048000" cy="3657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2407920" y="4831080"/>
            <a:ext cx="2636520" cy="3657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az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46" y="3841389"/>
            <a:ext cx="1881553" cy="1417744"/>
          </a:xfrm>
          <a:prstGeom prst="rect">
            <a:avLst/>
          </a:prstGeom>
        </p:spPr>
      </p:pic>
      <p:cxnSp>
        <p:nvCxnSpPr>
          <p:cNvPr id="28" name="Łącznik prosty ze strzałką 27"/>
          <p:cNvCxnSpPr/>
          <p:nvPr/>
        </p:nvCxnSpPr>
        <p:spPr>
          <a:xfrm flipH="1">
            <a:off x="6355080" y="3505200"/>
            <a:ext cx="838200" cy="79248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2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Problem 4: </a:t>
            </a:r>
            <a:r>
              <a:rPr lang="pl-PL" dirty="0" err="1" smtClean="0"/>
              <a:t>Decloning</a:t>
            </a:r>
            <a:r>
              <a:rPr lang="pl-PL" dirty="0" smtClean="0"/>
              <a:t> to </a:t>
            </a:r>
            <a:r>
              <a:rPr lang="pl-PL" dirty="0" err="1" smtClean="0"/>
              <a:t>Discover</a:t>
            </a:r>
            <a:r>
              <a:rPr lang="pl-PL" dirty="0" smtClean="0"/>
              <a:t> </a:t>
            </a:r>
            <a:r>
              <a:rPr lang="pl-PL" dirty="0" err="1" smtClean="0"/>
              <a:t>Hidden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endParaRPr lang="pl-PL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268013" y="1356534"/>
            <a:ext cx="8639504" cy="52019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pl-PL" dirty="0" smtClean="0"/>
              <a:t>We start with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election</a:t>
            </a:r>
            <a:r>
              <a:rPr lang="pl-PL" dirty="0" smtClean="0"/>
              <a:t>;</a:t>
            </a:r>
          </a:p>
          <a:p>
            <a:pPr marL="109728" indent="0">
              <a:buFont typeface="Wingdings 3"/>
              <a:buNone/>
            </a:pPr>
            <a:endParaRPr lang="pl-PL" dirty="0" smtClean="0"/>
          </a:p>
          <a:p>
            <a:pPr marL="109728" indent="0">
              <a:buFont typeface="Wingdings 3"/>
              <a:buNone/>
            </a:pPr>
            <a:r>
              <a:rPr lang="pl-PL" dirty="0" err="1" smtClean="0"/>
              <a:t>Perhaps</a:t>
            </a:r>
            <a:r>
              <a:rPr lang="pl-PL" dirty="0" smtClean="0"/>
              <a:t> the </a:t>
            </a:r>
            <a:r>
              <a:rPr lang="pl-PL" dirty="0" err="1" smtClean="0"/>
              <a:t>elections</a:t>
            </a:r>
            <a:r>
              <a:rPr lang="pl-PL" dirty="0" smtClean="0"/>
              <a:t> </a:t>
            </a:r>
            <a:r>
              <a:rPr lang="pl-PL" dirty="0" err="1" smtClean="0"/>
              <a:t>satisfied</a:t>
            </a:r>
            <a:r>
              <a:rPr lang="pl-PL" dirty="0" smtClean="0"/>
              <a:t>:</a:t>
            </a:r>
          </a:p>
          <a:p>
            <a:pPr marL="109728" indent="0">
              <a:buFont typeface="Wingdings 3"/>
              <a:buNone/>
            </a:pPr>
            <a:endParaRPr lang="pl-PL" dirty="0" smtClean="0"/>
          </a:p>
          <a:p>
            <a:r>
              <a:rPr lang="pl-PL" b="1" dirty="0" smtClean="0">
                <a:solidFill>
                  <a:srgbClr val="00B0F0"/>
                </a:solidFill>
              </a:rPr>
              <a:t>Single-</a:t>
            </a:r>
            <a:r>
              <a:rPr lang="pl-PL" b="1" dirty="0" err="1" smtClean="0">
                <a:solidFill>
                  <a:srgbClr val="00B0F0"/>
                </a:solidFill>
              </a:rPr>
              <a:t>peakedness</a:t>
            </a:r>
            <a:r>
              <a:rPr lang="pl-PL" b="1" dirty="0" smtClean="0">
                <a:solidFill>
                  <a:srgbClr val="00B0F0"/>
                </a:solidFill>
              </a:rPr>
              <a:t>?</a:t>
            </a:r>
          </a:p>
          <a:p>
            <a:r>
              <a:rPr lang="pl-PL" b="1" dirty="0" smtClean="0">
                <a:solidFill>
                  <a:srgbClr val="00B0F0"/>
                </a:solidFill>
              </a:rPr>
              <a:t>Single-</a:t>
            </a:r>
            <a:r>
              <a:rPr lang="pl-PL" b="1" dirty="0" err="1" smtClean="0">
                <a:solidFill>
                  <a:srgbClr val="00B0F0"/>
                </a:solidFill>
              </a:rPr>
              <a:t>crossingness</a:t>
            </a:r>
            <a:r>
              <a:rPr lang="pl-PL" b="1" dirty="0" smtClean="0">
                <a:solidFill>
                  <a:srgbClr val="00B0F0"/>
                </a:solidFill>
              </a:rPr>
              <a:t>?</a:t>
            </a:r>
          </a:p>
          <a:p>
            <a:pPr marL="109728" indent="0">
              <a:buNone/>
            </a:pPr>
            <a:endParaRPr lang="pl-PL" dirty="0" smtClean="0"/>
          </a:p>
          <a:p>
            <a:pPr marL="109728" indent="0">
              <a:buNone/>
            </a:pPr>
            <a:r>
              <a:rPr lang="pl-PL" dirty="0" smtClean="0"/>
              <a:t>But </a:t>
            </a:r>
            <a:r>
              <a:rPr lang="pl-PL" dirty="0" err="1" smtClean="0"/>
              <a:t>clones</a:t>
            </a:r>
            <a:r>
              <a:rPr lang="pl-PL" dirty="0" smtClean="0"/>
              <a:t> </a:t>
            </a:r>
            <a:r>
              <a:rPr lang="pl-PL" dirty="0" err="1" smtClean="0"/>
              <a:t>destroyed</a:t>
            </a:r>
            <a:r>
              <a:rPr lang="pl-PL" dirty="0" smtClean="0"/>
              <a:t> the </a:t>
            </a:r>
            <a:r>
              <a:rPr lang="pl-PL" dirty="0" err="1" smtClean="0"/>
              <a:t>structure</a:t>
            </a:r>
            <a:r>
              <a:rPr lang="pl-PL" dirty="0" smtClean="0"/>
              <a:t>?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b="1" dirty="0" err="1" smtClean="0"/>
              <a:t>Goal</a:t>
            </a:r>
            <a:r>
              <a:rPr lang="pl-PL" b="1" dirty="0" smtClean="0"/>
              <a:t>: </a:t>
            </a:r>
            <a:r>
              <a:rPr lang="pl-PL" dirty="0" err="1" smtClean="0"/>
              <a:t>Declone</a:t>
            </a:r>
            <a:r>
              <a:rPr lang="pl-PL" dirty="0" smtClean="0"/>
              <a:t> as </a:t>
            </a:r>
            <a:r>
              <a:rPr lang="pl-PL" dirty="0" err="1" smtClean="0"/>
              <a:t>little</a:t>
            </a:r>
            <a:r>
              <a:rPr lang="pl-PL" dirty="0" smtClean="0"/>
              <a:t> as </a:t>
            </a:r>
            <a:r>
              <a:rPr lang="pl-PL" dirty="0" err="1" smtClean="0"/>
              <a:t>possible</a:t>
            </a:r>
            <a:r>
              <a:rPr lang="pl-PL" dirty="0" smtClean="0"/>
              <a:t> to </a:t>
            </a:r>
            <a:r>
              <a:rPr lang="pl-PL" dirty="0" err="1" smtClean="0"/>
              <a:t>discover</a:t>
            </a:r>
            <a:r>
              <a:rPr lang="pl-PL" dirty="0" smtClean="0"/>
              <a:t> single-</a:t>
            </a:r>
            <a:r>
              <a:rPr lang="pl-PL" dirty="0" err="1" smtClean="0"/>
              <a:t>peakedness</a:t>
            </a:r>
            <a:r>
              <a:rPr lang="pl-PL" dirty="0" smtClean="0"/>
              <a:t>  </a:t>
            </a:r>
            <a:r>
              <a:rPr lang="pl-PL" dirty="0" err="1" smtClean="0"/>
              <a:t>or</a:t>
            </a:r>
            <a:r>
              <a:rPr lang="pl-PL" dirty="0" smtClean="0"/>
              <a:t> single-</a:t>
            </a:r>
            <a:r>
              <a:rPr lang="pl-PL" dirty="0" err="1" smtClean="0"/>
              <a:t>crossingness</a:t>
            </a:r>
            <a:r>
              <a:rPr lang="pl-PL" dirty="0" smtClean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50" y="1184292"/>
            <a:ext cx="4215019" cy="17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3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560087"/>
          </a:xfrm>
        </p:spPr>
        <p:txBody>
          <a:bodyPr/>
          <a:lstStyle/>
          <a:p>
            <a:pPr marL="109728" indent="0">
              <a:buNone/>
            </a:pPr>
            <a:r>
              <a:rPr lang="pl-PL" dirty="0" smtClean="0"/>
              <a:t>Single-</a:t>
            </a:r>
            <a:r>
              <a:rPr lang="pl-PL" dirty="0" err="1" smtClean="0"/>
              <a:t>peakedness</a:t>
            </a:r>
            <a:r>
              <a:rPr lang="pl-PL" dirty="0"/>
              <a:t> </a:t>
            </a:r>
            <a:r>
              <a:rPr lang="pl-PL" dirty="0" err="1" smtClean="0"/>
              <a:t>models</a:t>
            </a:r>
            <a:r>
              <a:rPr lang="pl-PL" dirty="0" smtClean="0"/>
              <a:t> </a:t>
            </a:r>
            <a:r>
              <a:rPr lang="pl-PL" dirty="0" err="1" smtClean="0"/>
              <a:t>votes</a:t>
            </a:r>
            <a:r>
              <a:rPr lang="pl-PL" dirty="0" smtClean="0"/>
              <a:t> in </a:t>
            </a:r>
            <a:r>
              <a:rPr lang="pl-PL" dirty="0" err="1" smtClean="0"/>
              <a:t>natural</a:t>
            </a:r>
            <a:r>
              <a:rPr lang="pl-PL" dirty="0" smtClean="0"/>
              <a:t> </a:t>
            </a:r>
            <a:r>
              <a:rPr lang="pl-PL" dirty="0" err="1" smtClean="0"/>
              <a:t>elections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400" cy="850106"/>
          </a:xfrm>
        </p:spPr>
        <p:txBody>
          <a:bodyPr>
            <a:noAutofit/>
          </a:bodyPr>
          <a:lstStyle/>
          <a:p>
            <a:r>
              <a:rPr lang="pl-PL" dirty="0" err="1" smtClean="0"/>
              <a:t>Clones</a:t>
            </a:r>
            <a:r>
              <a:rPr lang="pl-PL" dirty="0" smtClean="0"/>
              <a:t> </a:t>
            </a:r>
            <a:r>
              <a:rPr lang="pl-PL" dirty="0" smtClean="0"/>
              <a:t>in Single-</a:t>
            </a:r>
            <a:r>
              <a:rPr lang="pl-PL" dirty="0" err="1" smtClean="0"/>
              <a:t>Peaked</a:t>
            </a:r>
            <a:r>
              <a:rPr lang="pl-PL" dirty="0" smtClean="0"/>
              <a:t> </a:t>
            </a:r>
            <a:r>
              <a:rPr lang="pl-PL" dirty="0" err="1" smtClean="0"/>
              <a:t>Elections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3180479" y="1844780"/>
            <a:ext cx="0" cy="2232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3180479" y="4077090"/>
            <a:ext cx="576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3900579" y="4005080"/>
            <a:ext cx="0" cy="216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>
            <a:off x="5340779" y="4005080"/>
            <a:ext cx="0" cy="216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6780979" y="4005080"/>
            <a:ext cx="0" cy="216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8221179" y="4005080"/>
            <a:ext cx="0" cy="216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Dowolny kształt 42"/>
          <p:cNvSpPr/>
          <p:nvPr/>
        </p:nvSpPr>
        <p:spPr>
          <a:xfrm>
            <a:off x="3491850" y="2132820"/>
            <a:ext cx="5370286" cy="1763185"/>
          </a:xfrm>
          <a:custGeom>
            <a:avLst/>
            <a:gdLst>
              <a:gd name="connsiteX0" fmla="*/ 0 w 5297714"/>
              <a:gd name="connsiteY0" fmla="*/ 2434850 h 2485868"/>
              <a:gd name="connsiteX1" fmla="*/ 769257 w 5297714"/>
              <a:gd name="connsiteY1" fmla="*/ 2202621 h 2485868"/>
              <a:gd name="connsiteX2" fmla="*/ 1494971 w 5297714"/>
              <a:gd name="connsiteY2" fmla="*/ 257707 h 2485868"/>
              <a:gd name="connsiteX3" fmla="*/ 2017486 w 5297714"/>
              <a:gd name="connsiteY3" fmla="*/ 39993 h 2485868"/>
              <a:gd name="connsiteX4" fmla="*/ 2902857 w 5297714"/>
              <a:gd name="connsiteY4" fmla="*/ 431878 h 2485868"/>
              <a:gd name="connsiteX5" fmla="*/ 4034971 w 5297714"/>
              <a:gd name="connsiteY5" fmla="*/ 1709136 h 2485868"/>
              <a:gd name="connsiteX6" fmla="*/ 5297714 w 5297714"/>
              <a:gd name="connsiteY6" fmla="*/ 2376793 h 2485868"/>
              <a:gd name="connsiteX0" fmla="*/ 0 w 5297714"/>
              <a:gd name="connsiteY0" fmla="*/ 2414767 h 2422069"/>
              <a:gd name="connsiteX1" fmla="*/ 740229 w 5297714"/>
              <a:gd name="connsiteY1" fmla="*/ 1732595 h 2422069"/>
              <a:gd name="connsiteX2" fmla="*/ 1494971 w 5297714"/>
              <a:gd name="connsiteY2" fmla="*/ 237624 h 2422069"/>
              <a:gd name="connsiteX3" fmla="*/ 2017486 w 5297714"/>
              <a:gd name="connsiteY3" fmla="*/ 19910 h 2422069"/>
              <a:gd name="connsiteX4" fmla="*/ 2902857 w 5297714"/>
              <a:gd name="connsiteY4" fmla="*/ 411795 h 2422069"/>
              <a:gd name="connsiteX5" fmla="*/ 4034971 w 5297714"/>
              <a:gd name="connsiteY5" fmla="*/ 1689053 h 2422069"/>
              <a:gd name="connsiteX6" fmla="*/ 5297714 w 5297714"/>
              <a:gd name="connsiteY6" fmla="*/ 2356710 h 2422069"/>
              <a:gd name="connsiteX0" fmla="*/ 0 w 5370286"/>
              <a:gd name="connsiteY0" fmla="*/ 2487339 h 2493768"/>
              <a:gd name="connsiteX1" fmla="*/ 812801 w 5370286"/>
              <a:gd name="connsiteY1" fmla="*/ 1732595 h 2493768"/>
              <a:gd name="connsiteX2" fmla="*/ 1567543 w 5370286"/>
              <a:gd name="connsiteY2" fmla="*/ 237624 h 2493768"/>
              <a:gd name="connsiteX3" fmla="*/ 2090058 w 5370286"/>
              <a:gd name="connsiteY3" fmla="*/ 19910 h 2493768"/>
              <a:gd name="connsiteX4" fmla="*/ 2975429 w 5370286"/>
              <a:gd name="connsiteY4" fmla="*/ 411795 h 2493768"/>
              <a:gd name="connsiteX5" fmla="*/ 4107543 w 5370286"/>
              <a:gd name="connsiteY5" fmla="*/ 1689053 h 2493768"/>
              <a:gd name="connsiteX6" fmla="*/ 5370286 w 5370286"/>
              <a:gd name="connsiteY6" fmla="*/ 2356710 h 2493768"/>
              <a:gd name="connsiteX0" fmla="*/ 0 w 5370286"/>
              <a:gd name="connsiteY0" fmla="*/ 2487339 h 2487339"/>
              <a:gd name="connsiteX1" fmla="*/ 812801 w 5370286"/>
              <a:gd name="connsiteY1" fmla="*/ 1732595 h 2487339"/>
              <a:gd name="connsiteX2" fmla="*/ 1567543 w 5370286"/>
              <a:gd name="connsiteY2" fmla="*/ 237624 h 2487339"/>
              <a:gd name="connsiteX3" fmla="*/ 2090058 w 5370286"/>
              <a:gd name="connsiteY3" fmla="*/ 19910 h 2487339"/>
              <a:gd name="connsiteX4" fmla="*/ 2975429 w 5370286"/>
              <a:gd name="connsiteY4" fmla="*/ 411795 h 2487339"/>
              <a:gd name="connsiteX5" fmla="*/ 4107543 w 5370286"/>
              <a:gd name="connsiteY5" fmla="*/ 1689053 h 2487339"/>
              <a:gd name="connsiteX6" fmla="*/ 5370286 w 5370286"/>
              <a:gd name="connsiteY6" fmla="*/ 2356710 h 248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0286" h="2487339">
                <a:moveTo>
                  <a:pt x="0" y="2487339"/>
                </a:moveTo>
                <a:cubicBezTo>
                  <a:pt x="274562" y="2392996"/>
                  <a:pt x="551544" y="2107547"/>
                  <a:pt x="812801" y="1732595"/>
                </a:cubicBezTo>
                <a:cubicBezTo>
                  <a:pt x="1074058" y="1357643"/>
                  <a:pt x="1354667" y="523071"/>
                  <a:pt x="1567543" y="237624"/>
                </a:cubicBezTo>
                <a:cubicBezTo>
                  <a:pt x="1780419" y="-47823"/>
                  <a:pt x="1855410" y="-9118"/>
                  <a:pt x="2090058" y="19910"/>
                </a:cubicBezTo>
                <a:cubicBezTo>
                  <a:pt x="2324706" y="48938"/>
                  <a:pt x="2639182" y="133605"/>
                  <a:pt x="2975429" y="411795"/>
                </a:cubicBezTo>
                <a:cubicBezTo>
                  <a:pt x="3311676" y="689985"/>
                  <a:pt x="3708400" y="1364901"/>
                  <a:pt x="4107543" y="1689053"/>
                </a:cubicBezTo>
                <a:cubicBezTo>
                  <a:pt x="4506686" y="2013205"/>
                  <a:pt x="4938486" y="2184957"/>
                  <a:pt x="5370286" y="2356710"/>
                </a:cubicBez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Dowolny kształt 43"/>
          <p:cNvSpPr/>
          <p:nvPr/>
        </p:nvSpPr>
        <p:spPr>
          <a:xfrm>
            <a:off x="3612539" y="2204830"/>
            <a:ext cx="5153312" cy="1500804"/>
          </a:xfrm>
          <a:custGeom>
            <a:avLst/>
            <a:gdLst>
              <a:gd name="connsiteX0" fmla="*/ 35674 w 5188246"/>
              <a:gd name="connsiteY0" fmla="*/ 0 h 1930400"/>
              <a:gd name="connsiteX1" fmla="*/ 761388 w 5188246"/>
              <a:gd name="connsiteY1" fmla="*/ 1248229 h 1930400"/>
              <a:gd name="connsiteX2" fmla="*/ 5188246 w 5188246"/>
              <a:gd name="connsiteY2" fmla="*/ 1930400 h 1930400"/>
              <a:gd name="connsiteX0" fmla="*/ 5368 w 5157940"/>
              <a:gd name="connsiteY0" fmla="*/ 0 h 1930400"/>
              <a:gd name="connsiteX1" fmla="*/ 1355196 w 5157940"/>
              <a:gd name="connsiteY1" fmla="*/ 1349829 h 1930400"/>
              <a:gd name="connsiteX2" fmla="*/ 5157940 w 5157940"/>
              <a:gd name="connsiteY2" fmla="*/ 1930400 h 1930400"/>
              <a:gd name="connsiteX0" fmla="*/ 740 w 5153312"/>
              <a:gd name="connsiteY0" fmla="*/ 0 h 1930400"/>
              <a:gd name="connsiteX1" fmla="*/ 1350568 w 5153312"/>
              <a:gd name="connsiteY1" fmla="*/ 1349829 h 1930400"/>
              <a:gd name="connsiteX2" fmla="*/ 5153312 w 5153312"/>
              <a:gd name="connsiteY2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3312" h="1930400">
                <a:moveTo>
                  <a:pt x="740" y="0"/>
                </a:moveTo>
                <a:cubicBezTo>
                  <a:pt x="-22241" y="158448"/>
                  <a:pt x="491806" y="1028096"/>
                  <a:pt x="1350568" y="1349829"/>
                </a:cubicBezTo>
                <a:cubicBezTo>
                  <a:pt x="2209330" y="1671562"/>
                  <a:pt x="3369264" y="1750181"/>
                  <a:pt x="5153312" y="1930400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 zaokrąglony 48"/>
          <p:cNvSpPr/>
          <p:nvPr/>
        </p:nvSpPr>
        <p:spPr>
          <a:xfrm>
            <a:off x="251400" y="2132820"/>
            <a:ext cx="2592360" cy="2736380"/>
          </a:xfrm>
          <a:prstGeom prst="roundRect">
            <a:avLst/>
          </a:prstGeom>
          <a:gradFill>
            <a:gsLst>
              <a:gs pos="0">
                <a:srgbClr val="A7D8EC"/>
              </a:gs>
              <a:gs pos="0">
                <a:srgbClr val="C3E5F3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600" b="1" dirty="0" smtClean="0">
                <a:solidFill>
                  <a:schemeClr val="tx1"/>
                </a:solidFill>
              </a:rPr>
              <a:t>Def.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An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election</a:t>
            </a:r>
            <a:r>
              <a:rPr lang="pl-PL" sz="1600" dirty="0" smtClean="0">
                <a:solidFill>
                  <a:schemeClr val="tx1"/>
                </a:solidFill>
              </a:rPr>
              <a:t> (A,R) </a:t>
            </a:r>
            <a:r>
              <a:rPr lang="pl-PL" sz="1600" dirty="0" err="1" smtClean="0">
                <a:solidFill>
                  <a:schemeClr val="tx1"/>
                </a:solidFill>
              </a:rPr>
              <a:t>is</a:t>
            </a:r>
            <a:r>
              <a:rPr lang="pl-PL" sz="1600" dirty="0" smtClean="0">
                <a:solidFill>
                  <a:schemeClr val="tx1"/>
                </a:solidFill>
              </a:rPr>
              <a:t> single-</a:t>
            </a:r>
            <a:r>
              <a:rPr lang="pl-PL" sz="1600" dirty="0" err="1" smtClean="0">
                <a:solidFill>
                  <a:schemeClr val="tx1"/>
                </a:solidFill>
              </a:rPr>
              <a:t>peaked</a:t>
            </a:r>
            <a:r>
              <a:rPr lang="pl-PL" sz="1600" dirty="0" smtClean="0">
                <a:solidFill>
                  <a:schemeClr val="tx1"/>
                </a:solidFill>
              </a:rPr>
              <a:t> with </a:t>
            </a:r>
            <a:r>
              <a:rPr lang="pl-PL" sz="1600" dirty="0" err="1" smtClean="0">
                <a:solidFill>
                  <a:schemeClr val="tx1"/>
                </a:solidFill>
              </a:rPr>
              <a:t>respect</a:t>
            </a:r>
            <a:r>
              <a:rPr lang="pl-PL" sz="1600" dirty="0" smtClean="0">
                <a:solidFill>
                  <a:schemeClr val="tx1"/>
                </a:solidFill>
              </a:rPr>
              <a:t> to </a:t>
            </a:r>
            <a:r>
              <a:rPr lang="pl-PL" sz="1600" dirty="0" err="1" smtClean="0">
                <a:solidFill>
                  <a:schemeClr val="tx1"/>
                </a:solidFill>
              </a:rPr>
              <a:t>an</a:t>
            </a:r>
            <a:r>
              <a:rPr lang="pl-PL" sz="1600" dirty="0" smtClean="0">
                <a:solidFill>
                  <a:schemeClr val="tx1"/>
                </a:solidFill>
              </a:rPr>
              <a:t> order &gt; </a:t>
            </a:r>
            <a:r>
              <a:rPr lang="pl-PL" sz="1600" dirty="0" err="1" smtClean="0">
                <a:solidFill>
                  <a:schemeClr val="tx1"/>
                </a:solidFill>
              </a:rPr>
              <a:t>if</a:t>
            </a:r>
            <a:r>
              <a:rPr lang="pl-PL" sz="1600" dirty="0" smtClean="0">
                <a:solidFill>
                  <a:schemeClr val="tx1"/>
                </a:solidFill>
              </a:rPr>
              <a:t> for </a:t>
            </a:r>
            <a:r>
              <a:rPr lang="pl-PL" sz="1600" dirty="0" err="1" smtClean="0">
                <a:solidFill>
                  <a:schemeClr val="tx1"/>
                </a:solidFill>
              </a:rPr>
              <a:t>all</a:t>
            </a:r>
            <a:r>
              <a:rPr lang="pl-PL" sz="1600" dirty="0" smtClean="0">
                <a:solidFill>
                  <a:schemeClr val="tx1"/>
                </a:solidFill>
              </a:rPr>
              <a:t> c, d, e in A </a:t>
            </a:r>
            <a:r>
              <a:rPr lang="pl-PL" sz="1600" dirty="0" err="1" smtClean="0">
                <a:solidFill>
                  <a:schemeClr val="tx1"/>
                </a:solidFill>
              </a:rPr>
              <a:t>such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that</a:t>
            </a:r>
            <a:r>
              <a:rPr lang="pl-PL" sz="1600" dirty="0" smtClean="0">
                <a:solidFill>
                  <a:schemeClr val="tx1"/>
                </a:solidFill>
              </a:rPr>
              <a:t> c &gt; d &gt; e (</a:t>
            </a:r>
            <a:r>
              <a:rPr lang="pl-PL" sz="1600" dirty="0" err="1" smtClean="0">
                <a:solidFill>
                  <a:schemeClr val="tx1"/>
                </a:solidFill>
              </a:rPr>
              <a:t>or</a:t>
            </a:r>
            <a:r>
              <a:rPr lang="pl-PL" sz="1600" dirty="0" smtClean="0">
                <a:solidFill>
                  <a:schemeClr val="tx1"/>
                </a:solidFill>
              </a:rPr>
              <a:t> e &gt; d &gt; c) and </a:t>
            </a:r>
            <a:r>
              <a:rPr lang="pl-PL" sz="1600" dirty="0" err="1" smtClean="0">
                <a:solidFill>
                  <a:schemeClr val="tx1"/>
                </a:solidFill>
              </a:rPr>
              <a:t>all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R</a:t>
            </a:r>
            <a:r>
              <a:rPr lang="pl-PL" sz="1600" baseline="-25000" dirty="0" err="1" smtClean="0">
                <a:solidFill>
                  <a:schemeClr val="tx1"/>
                </a:solidFill>
              </a:rPr>
              <a:t>i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it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holds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that</a:t>
            </a:r>
            <a:r>
              <a:rPr lang="pl-PL" sz="16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c </a:t>
            </a:r>
            <a:r>
              <a:rPr lang="pl-PL" sz="1600" dirty="0" err="1" smtClean="0">
                <a:solidFill>
                  <a:schemeClr val="tx1"/>
                </a:solidFill>
              </a:rPr>
              <a:t>R</a:t>
            </a:r>
            <a:r>
              <a:rPr lang="pl-PL" sz="1600" baseline="-25000" dirty="0" err="1" smtClean="0">
                <a:solidFill>
                  <a:schemeClr val="tx1"/>
                </a:solidFill>
              </a:rPr>
              <a:t>i</a:t>
            </a:r>
            <a:r>
              <a:rPr lang="pl-PL" sz="1600" dirty="0" smtClean="0">
                <a:solidFill>
                  <a:schemeClr val="tx1"/>
                </a:solidFill>
              </a:rPr>
              <a:t> d ⇒ c </a:t>
            </a:r>
            <a:r>
              <a:rPr lang="pl-PL" sz="1600" dirty="0" err="1" smtClean="0">
                <a:solidFill>
                  <a:schemeClr val="tx1"/>
                </a:solidFill>
              </a:rPr>
              <a:t>R</a:t>
            </a:r>
            <a:r>
              <a:rPr lang="pl-PL" sz="1600" baseline="-25000" dirty="0" err="1" smtClean="0">
                <a:solidFill>
                  <a:schemeClr val="tx1"/>
                </a:solidFill>
              </a:rPr>
              <a:t>i</a:t>
            </a:r>
            <a:r>
              <a:rPr lang="pl-PL" sz="1600" dirty="0" smtClean="0">
                <a:solidFill>
                  <a:schemeClr val="tx1"/>
                </a:solidFill>
              </a:rPr>
              <a:t> e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6" name="Dowolny kształt 5"/>
          <p:cNvSpPr/>
          <p:nvPr/>
        </p:nvSpPr>
        <p:spPr>
          <a:xfrm>
            <a:off x="3448647" y="2074430"/>
            <a:ext cx="4944725" cy="1861311"/>
          </a:xfrm>
          <a:custGeom>
            <a:avLst/>
            <a:gdLst>
              <a:gd name="connsiteX0" fmla="*/ 4913194 w 4913194"/>
              <a:gd name="connsiteY0" fmla="*/ 1893941 h 2013169"/>
              <a:gd name="connsiteX1" fmla="*/ 4026090 w 4913194"/>
              <a:gd name="connsiteY1" fmla="*/ 1812055 h 2013169"/>
              <a:gd name="connsiteX2" fmla="*/ 3370997 w 4913194"/>
              <a:gd name="connsiteY2" fmla="*/ 24198 h 2013169"/>
              <a:gd name="connsiteX3" fmla="*/ 2811439 w 4913194"/>
              <a:gd name="connsiteY3" fmla="*/ 856712 h 2013169"/>
              <a:gd name="connsiteX4" fmla="*/ 0 w 4913194"/>
              <a:gd name="connsiteY4" fmla="*/ 1975828 h 2013169"/>
              <a:gd name="connsiteX0" fmla="*/ 4913194 w 4913194"/>
              <a:gd name="connsiteY0" fmla="*/ 1875310 h 1957197"/>
              <a:gd name="connsiteX1" fmla="*/ 3930556 w 4913194"/>
              <a:gd name="connsiteY1" fmla="*/ 1247513 h 1957197"/>
              <a:gd name="connsiteX2" fmla="*/ 3370997 w 4913194"/>
              <a:gd name="connsiteY2" fmla="*/ 5567 h 1957197"/>
              <a:gd name="connsiteX3" fmla="*/ 2811439 w 4913194"/>
              <a:gd name="connsiteY3" fmla="*/ 838081 h 1957197"/>
              <a:gd name="connsiteX4" fmla="*/ 0 w 4913194"/>
              <a:gd name="connsiteY4" fmla="*/ 1957197 h 1957197"/>
              <a:gd name="connsiteX0" fmla="*/ 4913194 w 4913194"/>
              <a:gd name="connsiteY0" fmla="*/ 1871048 h 1952935"/>
              <a:gd name="connsiteX1" fmla="*/ 3930556 w 4913194"/>
              <a:gd name="connsiteY1" fmla="*/ 1243251 h 1952935"/>
              <a:gd name="connsiteX2" fmla="*/ 3370997 w 4913194"/>
              <a:gd name="connsiteY2" fmla="*/ 1305 h 1952935"/>
              <a:gd name="connsiteX3" fmla="*/ 2333767 w 4913194"/>
              <a:gd name="connsiteY3" fmla="*/ 1024888 h 1952935"/>
              <a:gd name="connsiteX4" fmla="*/ 0 w 4913194"/>
              <a:gd name="connsiteY4" fmla="*/ 1952935 h 1952935"/>
              <a:gd name="connsiteX0" fmla="*/ 4913194 w 4913194"/>
              <a:gd name="connsiteY0" fmla="*/ 1870412 h 1952299"/>
              <a:gd name="connsiteX1" fmla="*/ 3930556 w 4913194"/>
              <a:gd name="connsiteY1" fmla="*/ 1242615 h 1952299"/>
              <a:gd name="connsiteX2" fmla="*/ 3370997 w 4913194"/>
              <a:gd name="connsiteY2" fmla="*/ 669 h 1952299"/>
              <a:gd name="connsiteX3" fmla="*/ 2183642 w 4913194"/>
              <a:gd name="connsiteY3" fmla="*/ 1420037 h 1952299"/>
              <a:gd name="connsiteX4" fmla="*/ 0 w 4913194"/>
              <a:gd name="connsiteY4" fmla="*/ 1952299 h 1952299"/>
              <a:gd name="connsiteX0" fmla="*/ 4913194 w 4913194"/>
              <a:gd name="connsiteY0" fmla="*/ 1843133 h 1925020"/>
              <a:gd name="connsiteX1" fmla="*/ 3930556 w 4913194"/>
              <a:gd name="connsiteY1" fmla="*/ 1215336 h 1925020"/>
              <a:gd name="connsiteX2" fmla="*/ 3111690 w 4913194"/>
              <a:gd name="connsiteY2" fmla="*/ 685 h 1925020"/>
              <a:gd name="connsiteX3" fmla="*/ 2183642 w 4913194"/>
              <a:gd name="connsiteY3" fmla="*/ 1392758 h 1925020"/>
              <a:gd name="connsiteX4" fmla="*/ 0 w 4913194"/>
              <a:gd name="connsiteY4" fmla="*/ 1925020 h 1925020"/>
              <a:gd name="connsiteX0" fmla="*/ 4913194 w 4913194"/>
              <a:gd name="connsiteY0" fmla="*/ 1842477 h 1924364"/>
              <a:gd name="connsiteX1" fmla="*/ 3930556 w 4913194"/>
              <a:gd name="connsiteY1" fmla="*/ 1214680 h 1924364"/>
              <a:gd name="connsiteX2" fmla="*/ 3111690 w 4913194"/>
              <a:gd name="connsiteY2" fmla="*/ 29 h 1924364"/>
              <a:gd name="connsiteX3" fmla="*/ 2136345 w 4913194"/>
              <a:gd name="connsiteY3" fmla="*/ 1250212 h 1924364"/>
              <a:gd name="connsiteX4" fmla="*/ 0 w 4913194"/>
              <a:gd name="connsiteY4" fmla="*/ 1924364 h 1924364"/>
              <a:gd name="connsiteX0" fmla="*/ 4944725 w 4944725"/>
              <a:gd name="connsiteY0" fmla="*/ 1842477 h 1861311"/>
              <a:gd name="connsiteX1" fmla="*/ 3962087 w 4944725"/>
              <a:gd name="connsiteY1" fmla="*/ 1214680 h 1861311"/>
              <a:gd name="connsiteX2" fmla="*/ 3143221 w 4944725"/>
              <a:gd name="connsiteY2" fmla="*/ 29 h 1861311"/>
              <a:gd name="connsiteX3" fmla="*/ 2167876 w 4944725"/>
              <a:gd name="connsiteY3" fmla="*/ 1250212 h 1861311"/>
              <a:gd name="connsiteX4" fmla="*/ 0 w 4944725"/>
              <a:gd name="connsiteY4" fmla="*/ 1672116 h 186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725" h="1861311">
                <a:moveTo>
                  <a:pt x="4944725" y="1842477"/>
                </a:moveTo>
                <a:cubicBezTo>
                  <a:pt x="4629689" y="1957346"/>
                  <a:pt x="4262337" y="1521754"/>
                  <a:pt x="3962087" y="1214680"/>
                </a:cubicBezTo>
                <a:cubicBezTo>
                  <a:pt x="3661837" y="907606"/>
                  <a:pt x="3442256" y="-5893"/>
                  <a:pt x="3143221" y="29"/>
                </a:cubicBezTo>
                <a:cubicBezTo>
                  <a:pt x="2844186" y="5951"/>
                  <a:pt x="2686491" y="929490"/>
                  <a:pt x="2167876" y="1250212"/>
                </a:cubicBezTo>
                <a:cubicBezTo>
                  <a:pt x="1649261" y="1570934"/>
                  <a:pt x="527713" y="1565209"/>
                  <a:pt x="0" y="1672116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37" y="4208656"/>
            <a:ext cx="321319" cy="59053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22" y="4252287"/>
            <a:ext cx="431321" cy="56737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55" y="4239661"/>
            <a:ext cx="525401" cy="568822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84" y="4167125"/>
            <a:ext cx="351715" cy="594876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73" y="5062650"/>
            <a:ext cx="318423" cy="344739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3" y="5062650"/>
            <a:ext cx="318423" cy="344739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53" y="5062650"/>
            <a:ext cx="318423" cy="344739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55" y="4965911"/>
            <a:ext cx="275872" cy="466598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42" y="4988011"/>
            <a:ext cx="338312" cy="445027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5022681"/>
            <a:ext cx="412104" cy="446162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76" y="5023207"/>
            <a:ext cx="252030" cy="46319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963918" y="5139558"/>
            <a:ext cx="236482" cy="220717"/>
          </a:xfrm>
          <a:prstGeom prst="rect">
            <a:avLst/>
          </a:prstGeom>
          <a:solidFill>
            <a:srgbClr val="FF0000"/>
          </a:solidFill>
          <a:ln w="50800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18" y="5656485"/>
            <a:ext cx="318423" cy="344739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48" y="5656485"/>
            <a:ext cx="318423" cy="344739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98" y="5656485"/>
            <a:ext cx="318423" cy="344739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48" y="5607044"/>
            <a:ext cx="275872" cy="466598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10" y="5629142"/>
            <a:ext cx="338312" cy="445027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84" y="5648047"/>
            <a:ext cx="412104" cy="446162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48" y="5585511"/>
            <a:ext cx="252030" cy="463192"/>
          </a:xfrm>
          <a:prstGeom prst="rect">
            <a:avLst/>
          </a:prstGeom>
        </p:spPr>
      </p:pic>
      <p:sp>
        <p:nvSpPr>
          <p:cNvPr id="47" name="Prostokąt 46"/>
          <p:cNvSpPr/>
          <p:nvPr/>
        </p:nvSpPr>
        <p:spPr>
          <a:xfrm>
            <a:off x="2958663" y="5733393"/>
            <a:ext cx="236482" cy="220717"/>
          </a:xfrm>
          <a:prstGeom prst="rect">
            <a:avLst/>
          </a:prstGeom>
          <a:solidFill>
            <a:srgbClr val="92D050"/>
          </a:solidFill>
          <a:ln w="50800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0" name="Obraz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94" y="6250319"/>
            <a:ext cx="318423" cy="344739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24" y="6250319"/>
            <a:ext cx="318423" cy="344739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74" y="6250319"/>
            <a:ext cx="318423" cy="344739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24" y="6200878"/>
            <a:ext cx="275872" cy="466598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86" y="6222976"/>
            <a:ext cx="338312" cy="445027"/>
          </a:xfrm>
          <a:prstGeom prst="rect">
            <a:avLst/>
          </a:prstGeom>
        </p:spPr>
      </p:pic>
      <p:pic>
        <p:nvPicPr>
          <p:cNvPr id="55" name="Obraz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32" y="6257647"/>
            <a:ext cx="412104" cy="446162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65" y="6273938"/>
            <a:ext cx="252030" cy="463192"/>
          </a:xfrm>
          <a:prstGeom prst="rect">
            <a:avLst/>
          </a:prstGeom>
        </p:spPr>
      </p:pic>
      <p:sp>
        <p:nvSpPr>
          <p:cNvPr id="57" name="Prostokąt 56"/>
          <p:cNvSpPr/>
          <p:nvPr/>
        </p:nvSpPr>
        <p:spPr>
          <a:xfrm>
            <a:off x="2984939" y="6327227"/>
            <a:ext cx="236482" cy="220717"/>
          </a:xfrm>
          <a:prstGeom prst="rect">
            <a:avLst/>
          </a:prstGeom>
          <a:solidFill>
            <a:srgbClr val="00B0F0"/>
          </a:solidFill>
          <a:ln w="50800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8" name="Obraz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78" y="4399416"/>
            <a:ext cx="505660" cy="54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6" grpId="0" animBg="1"/>
      <p:bldP spid="4" grpId="0" animBg="1"/>
      <p:bldP spid="47" grpId="0" animBg="1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4497" y="1340768"/>
            <a:ext cx="8229600" cy="4666523"/>
          </a:xfrm>
        </p:spPr>
        <p:txBody>
          <a:bodyPr/>
          <a:lstStyle/>
          <a:p>
            <a:pPr marL="109728" indent="0">
              <a:buNone/>
            </a:pPr>
            <a:r>
              <a:rPr lang="pl-PL" dirty="0" smtClean="0"/>
              <a:t>Single-</a:t>
            </a:r>
            <a:r>
              <a:rPr lang="pl-PL" dirty="0" err="1" smtClean="0"/>
              <a:t>peakedness</a:t>
            </a:r>
            <a:r>
              <a:rPr lang="pl-PL" dirty="0"/>
              <a:t> </a:t>
            </a:r>
            <a:r>
              <a:rPr lang="pl-PL" dirty="0" err="1" smtClean="0"/>
              <a:t>models</a:t>
            </a:r>
            <a:r>
              <a:rPr lang="pl-PL" dirty="0" smtClean="0"/>
              <a:t> </a:t>
            </a:r>
            <a:r>
              <a:rPr lang="pl-PL" dirty="0" err="1" smtClean="0"/>
              <a:t>votes</a:t>
            </a:r>
            <a:r>
              <a:rPr lang="pl-PL" dirty="0" smtClean="0"/>
              <a:t> in </a:t>
            </a:r>
            <a:r>
              <a:rPr lang="pl-PL" dirty="0" err="1" smtClean="0"/>
              <a:t>natural</a:t>
            </a:r>
            <a:r>
              <a:rPr lang="pl-PL" dirty="0" smtClean="0"/>
              <a:t> </a:t>
            </a:r>
            <a:r>
              <a:rPr lang="pl-PL" dirty="0" err="1" smtClean="0"/>
              <a:t>elections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400" cy="850106"/>
          </a:xfrm>
        </p:spPr>
        <p:txBody>
          <a:bodyPr>
            <a:noAutofit/>
          </a:bodyPr>
          <a:lstStyle/>
          <a:p>
            <a:r>
              <a:rPr lang="pl-PL" dirty="0" err="1" smtClean="0"/>
              <a:t>Clones</a:t>
            </a:r>
            <a:r>
              <a:rPr lang="pl-PL" dirty="0" smtClean="0"/>
              <a:t> </a:t>
            </a:r>
            <a:r>
              <a:rPr lang="pl-PL" dirty="0" smtClean="0"/>
              <a:t>in Single-</a:t>
            </a:r>
            <a:r>
              <a:rPr lang="pl-PL" dirty="0" err="1" smtClean="0"/>
              <a:t>Peaked</a:t>
            </a:r>
            <a:r>
              <a:rPr lang="pl-PL" dirty="0" smtClean="0"/>
              <a:t> </a:t>
            </a:r>
            <a:r>
              <a:rPr lang="pl-PL" dirty="0" err="1" smtClean="0"/>
              <a:t>Elections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3180479" y="1844780"/>
            <a:ext cx="0" cy="2232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3180479" y="4077090"/>
            <a:ext cx="576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3900579" y="4005080"/>
            <a:ext cx="0" cy="216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>
            <a:off x="5340779" y="4005080"/>
            <a:ext cx="0" cy="216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6780979" y="4005080"/>
            <a:ext cx="0" cy="216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8221179" y="4005080"/>
            <a:ext cx="0" cy="216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Prostokąt zaokrąglony 48"/>
          <p:cNvSpPr/>
          <p:nvPr/>
        </p:nvSpPr>
        <p:spPr>
          <a:xfrm>
            <a:off x="251400" y="2132820"/>
            <a:ext cx="2592360" cy="2736380"/>
          </a:xfrm>
          <a:prstGeom prst="roundRect">
            <a:avLst/>
          </a:prstGeom>
          <a:gradFill>
            <a:gsLst>
              <a:gs pos="0">
                <a:srgbClr val="A7D8EC"/>
              </a:gs>
              <a:gs pos="0">
                <a:srgbClr val="C3E5F3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600" b="1" dirty="0" smtClean="0">
                <a:solidFill>
                  <a:schemeClr val="tx1"/>
                </a:solidFill>
              </a:rPr>
              <a:t>Def.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An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election</a:t>
            </a:r>
            <a:r>
              <a:rPr lang="pl-PL" sz="1600" dirty="0" smtClean="0">
                <a:solidFill>
                  <a:schemeClr val="tx1"/>
                </a:solidFill>
              </a:rPr>
              <a:t> (A,R) </a:t>
            </a:r>
            <a:r>
              <a:rPr lang="pl-PL" sz="1600" dirty="0" err="1" smtClean="0">
                <a:solidFill>
                  <a:schemeClr val="tx1"/>
                </a:solidFill>
              </a:rPr>
              <a:t>is</a:t>
            </a:r>
            <a:r>
              <a:rPr lang="pl-PL" sz="1600" dirty="0" smtClean="0">
                <a:solidFill>
                  <a:schemeClr val="tx1"/>
                </a:solidFill>
              </a:rPr>
              <a:t> single-</a:t>
            </a:r>
            <a:r>
              <a:rPr lang="pl-PL" sz="1600" dirty="0" err="1" smtClean="0">
                <a:solidFill>
                  <a:schemeClr val="tx1"/>
                </a:solidFill>
              </a:rPr>
              <a:t>peaked</a:t>
            </a:r>
            <a:r>
              <a:rPr lang="pl-PL" sz="1600" dirty="0" smtClean="0">
                <a:solidFill>
                  <a:schemeClr val="tx1"/>
                </a:solidFill>
              </a:rPr>
              <a:t> with </a:t>
            </a:r>
            <a:r>
              <a:rPr lang="pl-PL" sz="1600" dirty="0" err="1" smtClean="0">
                <a:solidFill>
                  <a:schemeClr val="tx1"/>
                </a:solidFill>
              </a:rPr>
              <a:t>respect</a:t>
            </a:r>
            <a:r>
              <a:rPr lang="pl-PL" sz="1600" dirty="0" smtClean="0">
                <a:solidFill>
                  <a:schemeClr val="tx1"/>
                </a:solidFill>
              </a:rPr>
              <a:t> to </a:t>
            </a:r>
            <a:r>
              <a:rPr lang="pl-PL" sz="1600" dirty="0" err="1" smtClean="0">
                <a:solidFill>
                  <a:schemeClr val="tx1"/>
                </a:solidFill>
              </a:rPr>
              <a:t>an</a:t>
            </a:r>
            <a:r>
              <a:rPr lang="pl-PL" sz="1600" dirty="0" smtClean="0">
                <a:solidFill>
                  <a:schemeClr val="tx1"/>
                </a:solidFill>
              </a:rPr>
              <a:t> order &gt; </a:t>
            </a:r>
            <a:r>
              <a:rPr lang="pl-PL" sz="1600" dirty="0" err="1" smtClean="0">
                <a:solidFill>
                  <a:schemeClr val="tx1"/>
                </a:solidFill>
              </a:rPr>
              <a:t>if</a:t>
            </a:r>
            <a:r>
              <a:rPr lang="pl-PL" sz="1600" dirty="0" smtClean="0">
                <a:solidFill>
                  <a:schemeClr val="tx1"/>
                </a:solidFill>
              </a:rPr>
              <a:t> for </a:t>
            </a:r>
            <a:r>
              <a:rPr lang="pl-PL" sz="1600" dirty="0" err="1" smtClean="0">
                <a:solidFill>
                  <a:schemeClr val="tx1"/>
                </a:solidFill>
              </a:rPr>
              <a:t>all</a:t>
            </a:r>
            <a:r>
              <a:rPr lang="pl-PL" sz="1600" dirty="0" smtClean="0">
                <a:solidFill>
                  <a:schemeClr val="tx1"/>
                </a:solidFill>
              </a:rPr>
              <a:t> c, d, e in A </a:t>
            </a:r>
            <a:r>
              <a:rPr lang="pl-PL" sz="1600" dirty="0" err="1" smtClean="0">
                <a:solidFill>
                  <a:schemeClr val="tx1"/>
                </a:solidFill>
              </a:rPr>
              <a:t>such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that</a:t>
            </a:r>
            <a:r>
              <a:rPr lang="pl-PL" sz="1600" dirty="0" smtClean="0">
                <a:solidFill>
                  <a:schemeClr val="tx1"/>
                </a:solidFill>
              </a:rPr>
              <a:t> c &gt; d &gt; e (</a:t>
            </a:r>
            <a:r>
              <a:rPr lang="pl-PL" sz="1600" dirty="0" err="1" smtClean="0">
                <a:solidFill>
                  <a:schemeClr val="tx1"/>
                </a:solidFill>
              </a:rPr>
              <a:t>or</a:t>
            </a:r>
            <a:r>
              <a:rPr lang="pl-PL" sz="1600" dirty="0" smtClean="0">
                <a:solidFill>
                  <a:schemeClr val="tx1"/>
                </a:solidFill>
              </a:rPr>
              <a:t> e &gt; d &gt; c) and </a:t>
            </a:r>
            <a:r>
              <a:rPr lang="pl-PL" sz="1600" dirty="0" err="1" smtClean="0">
                <a:solidFill>
                  <a:schemeClr val="tx1"/>
                </a:solidFill>
              </a:rPr>
              <a:t>all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R</a:t>
            </a:r>
            <a:r>
              <a:rPr lang="pl-PL" sz="1600" baseline="-25000" dirty="0" err="1" smtClean="0">
                <a:solidFill>
                  <a:schemeClr val="tx1"/>
                </a:solidFill>
              </a:rPr>
              <a:t>i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it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holds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that</a:t>
            </a:r>
            <a:r>
              <a:rPr lang="pl-PL" sz="16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c </a:t>
            </a:r>
            <a:r>
              <a:rPr lang="pl-PL" sz="1600" dirty="0" err="1" smtClean="0">
                <a:solidFill>
                  <a:schemeClr val="tx1"/>
                </a:solidFill>
              </a:rPr>
              <a:t>R</a:t>
            </a:r>
            <a:r>
              <a:rPr lang="pl-PL" sz="1600" baseline="-25000" dirty="0" err="1" smtClean="0">
                <a:solidFill>
                  <a:schemeClr val="tx1"/>
                </a:solidFill>
              </a:rPr>
              <a:t>i</a:t>
            </a:r>
            <a:r>
              <a:rPr lang="pl-PL" sz="1600" dirty="0" smtClean="0">
                <a:solidFill>
                  <a:schemeClr val="tx1"/>
                </a:solidFill>
              </a:rPr>
              <a:t> d ⇒ c </a:t>
            </a:r>
            <a:r>
              <a:rPr lang="pl-PL" sz="1600" dirty="0" err="1" smtClean="0">
                <a:solidFill>
                  <a:schemeClr val="tx1"/>
                </a:solidFill>
              </a:rPr>
              <a:t>R</a:t>
            </a:r>
            <a:r>
              <a:rPr lang="pl-PL" sz="1600" baseline="-25000" dirty="0" err="1" smtClean="0">
                <a:solidFill>
                  <a:schemeClr val="tx1"/>
                </a:solidFill>
              </a:rPr>
              <a:t>i</a:t>
            </a:r>
            <a:r>
              <a:rPr lang="pl-PL" sz="1600" dirty="0" smtClean="0">
                <a:solidFill>
                  <a:schemeClr val="tx1"/>
                </a:solidFill>
              </a:rPr>
              <a:t> e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6574222" y="4806138"/>
            <a:ext cx="756744" cy="2051862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43025" y="5400541"/>
            <a:ext cx="2552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Profile </a:t>
            </a:r>
            <a:r>
              <a:rPr lang="pl-PL" b="1" dirty="0" err="1" smtClean="0">
                <a:solidFill>
                  <a:srgbClr val="FF0000"/>
                </a:solidFill>
              </a:rPr>
              <a:t>loses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single-</a:t>
            </a:r>
            <a:r>
              <a:rPr lang="pl-PL" b="1" dirty="0" err="1" smtClean="0">
                <a:solidFill>
                  <a:srgbClr val="FF0000"/>
                </a:solidFill>
              </a:rPr>
              <a:t>peakedness</a:t>
            </a:r>
            <a:r>
              <a:rPr lang="pl-PL" b="1" dirty="0">
                <a:solidFill>
                  <a:srgbClr val="FF0000"/>
                </a:solidFill>
              </a:rPr>
              <a:t/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 err="1">
                <a:solidFill>
                  <a:srgbClr val="FF0000"/>
                </a:solidFill>
              </a:rPr>
              <a:t>d</a:t>
            </a:r>
            <a:r>
              <a:rPr lang="pl-PL" b="1" dirty="0" err="1" smtClean="0">
                <a:solidFill>
                  <a:srgbClr val="FF0000"/>
                </a:solidFill>
              </a:rPr>
              <a:t>ue</a:t>
            </a:r>
            <a:r>
              <a:rPr lang="pl-PL" b="1" dirty="0" smtClean="0">
                <a:solidFill>
                  <a:srgbClr val="FF0000"/>
                </a:solidFill>
              </a:rPr>
              <a:t> to </a:t>
            </a:r>
            <a:r>
              <a:rPr lang="pl-PL" b="1" dirty="0" err="1" smtClean="0">
                <a:solidFill>
                  <a:srgbClr val="FF0000"/>
                </a:solidFill>
              </a:rPr>
              <a:t>cloning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21" name="Łącznik prostoliniowy 20"/>
          <p:cNvCxnSpPr/>
          <p:nvPr/>
        </p:nvCxnSpPr>
        <p:spPr>
          <a:xfrm>
            <a:off x="3900579" y="4005080"/>
            <a:ext cx="0" cy="216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/>
          <p:nvPr/>
        </p:nvCxnSpPr>
        <p:spPr>
          <a:xfrm>
            <a:off x="5340779" y="4005080"/>
            <a:ext cx="0" cy="216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6780979" y="4005080"/>
            <a:ext cx="0" cy="216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8221179" y="4005080"/>
            <a:ext cx="0" cy="216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Dowolny kształt 24"/>
          <p:cNvSpPr/>
          <p:nvPr/>
        </p:nvSpPr>
        <p:spPr>
          <a:xfrm>
            <a:off x="3491850" y="2132820"/>
            <a:ext cx="5370286" cy="1763185"/>
          </a:xfrm>
          <a:custGeom>
            <a:avLst/>
            <a:gdLst>
              <a:gd name="connsiteX0" fmla="*/ 0 w 5297714"/>
              <a:gd name="connsiteY0" fmla="*/ 2434850 h 2485868"/>
              <a:gd name="connsiteX1" fmla="*/ 769257 w 5297714"/>
              <a:gd name="connsiteY1" fmla="*/ 2202621 h 2485868"/>
              <a:gd name="connsiteX2" fmla="*/ 1494971 w 5297714"/>
              <a:gd name="connsiteY2" fmla="*/ 257707 h 2485868"/>
              <a:gd name="connsiteX3" fmla="*/ 2017486 w 5297714"/>
              <a:gd name="connsiteY3" fmla="*/ 39993 h 2485868"/>
              <a:gd name="connsiteX4" fmla="*/ 2902857 w 5297714"/>
              <a:gd name="connsiteY4" fmla="*/ 431878 h 2485868"/>
              <a:gd name="connsiteX5" fmla="*/ 4034971 w 5297714"/>
              <a:gd name="connsiteY5" fmla="*/ 1709136 h 2485868"/>
              <a:gd name="connsiteX6" fmla="*/ 5297714 w 5297714"/>
              <a:gd name="connsiteY6" fmla="*/ 2376793 h 2485868"/>
              <a:gd name="connsiteX0" fmla="*/ 0 w 5297714"/>
              <a:gd name="connsiteY0" fmla="*/ 2414767 h 2422069"/>
              <a:gd name="connsiteX1" fmla="*/ 740229 w 5297714"/>
              <a:gd name="connsiteY1" fmla="*/ 1732595 h 2422069"/>
              <a:gd name="connsiteX2" fmla="*/ 1494971 w 5297714"/>
              <a:gd name="connsiteY2" fmla="*/ 237624 h 2422069"/>
              <a:gd name="connsiteX3" fmla="*/ 2017486 w 5297714"/>
              <a:gd name="connsiteY3" fmla="*/ 19910 h 2422069"/>
              <a:gd name="connsiteX4" fmla="*/ 2902857 w 5297714"/>
              <a:gd name="connsiteY4" fmla="*/ 411795 h 2422069"/>
              <a:gd name="connsiteX5" fmla="*/ 4034971 w 5297714"/>
              <a:gd name="connsiteY5" fmla="*/ 1689053 h 2422069"/>
              <a:gd name="connsiteX6" fmla="*/ 5297714 w 5297714"/>
              <a:gd name="connsiteY6" fmla="*/ 2356710 h 2422069"/>
              <a:gd name="connsiteX0" fmla="*/ 0 w 5370286"/>
              <a:gd name="connsiteY0" fmla="*/ 2487339 h 2493768"/>
              <a:gd name="connsiteX1" fmla="*/ 812801 w 5370286"/>
              <a:gd name="connsiteY1" fmla="*/ 1732595 h 2493768"/>
              <a:gd name="connsiteX2" fmla="*/ 1567543 w 5370286"/>
              <a:gd name="connsiteY2" fmla="*/ 237624 h 2493768"/>
              <a:gd name="connsiteX3" fmla="*/ 2090058 w 5370286"/>
              <a:gd name="connsiteY3" fmla="*/ 19910 h 2493768"/>
              <a:gd name="connsiteX4" fmla="*/ 2975429 w 5370286"/>
              <a:gd name="connsiteY4" fmla="*/ 411795 h 2493768"/>
              <a:gd name="connsiteX5" fmla="*/ 4107543 w 5370286"/>
              <a:gd name="connsiteY5" fmla="*/ 1689053 h 2493768"/>
              <a:gd name="connsiteX6" fmla="*/ 5370286 w 5370286"/>
              <a:gd name="connsiteY6" fmla="*/ 2356710 h 2493768"/>
              <a:gd name="connsiteX0" fmla="*/ 0 w 5370286"/>
              <a:gd name="connsiteY0" fmla="*/ 2487339 h 2487339"/>
              <a:gd name="connsiteX1" fmla="*/ 812801 w 5370286"/>
              <a:gd name="connsiteY1" fmla="*/ 1732595 h 2487339"/>
              <a:gd name="connsiteX2" fmla="*/ 1567543 w 5370286"/>
              <a:gd name="connsiteY2" fmla="*/ 237624 h 2487339"/>
              <a:gd name="connsiteX3" fmla="*/ 2090058 w 5370286"/>
              <a:gd name="connsiteY3" fmla="*/ 19910 h 2487339"/>
              <a:gd name="connsiteX4" fmla="*/ 2975429 w 5370286"/>
              <a:gd name="connsiteY4" fmla="*/ 411795 h 2487339"/>
              <a:gd name="connsiteX5" fmla="*/ 4107543 w 5370286"/>
              <a:gd name="connsiteY5" fmla="*/ 1689053 h 2487339"/>
              <a:gd name="connsiteX6" fmla="*/ 5370286 w 5370286"/>
              <a:gd name="connsiteY6" fmla="*/ 2356710 h 248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0286" h="2487339">
                <a:moveTo>
                  <a:pt x="0" y="2487339"/>
                </a:moveTo>
                <a:cubicBezTo>
                  <a:pt x="274562" y="2392996"/>
                  <a:pt x="551544" y="2107547"/>
                  <a:pt x="812801" y="1732595"/>
                </a:cubicBezTo>
                <a:cubicBezTo>
                  <a:pt x="1074058" y="1357643"/>
                  <a:pt x="1354667" y="523071"/>
                  <a:pt x="1567543" y="237624"/>
                </a:cubicBezTo>
                <a:cubicBezTo>
                  <a:pt x="1780419" y="-47823"/>
                  <a:pt x="1855410" y="-9118"/>
                  <a:pt x="2090058" y="19910"/>
                </a:cubicBezTo>
                <a:cubicBezTo>
                  <a:pt x="2324706" y="48938"/>
                  <a:pt x="2639182" y="133605"/>
                  <a:pt x="2975429" y="411795"/>
                </a:cubicBezTo>
                <a:cubicBezTo>
                  <a:pt x="3311676" y="689985"/>
                  <a:pt x="3708400" y="1364901"/>
                  <a:pt x="4107543" y="1689053"/>
                </a:cubicBezTo>
                <a:cubicBezTo>
                  <a:pt x="4506686" y="2013205"/>
                  <a:pt x="4938486" y="2184957"/>
                  <a:pt x="5370286" y="2356710"/>
                </a:cubicBez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Dowolny kształt 25"/>
          <p:cNvSpPr/>
          <p:nvPr/>
        </p:nvSpPr>
        <p:spPr>
          <a:xfrm>
            <a:off x="3612539" y="2204830"/>
            <a:ext cx="5153312" cy="1500804"/>
          </a:xfrm>
          <a:custGeom>
            <a:avLst/>
            <a:gdLst>
              <a:gd name="connsiteX0" fmla="*/ 35674 w 5188246"/>
              <a:gd name="connsiteY0" fmla="*/ 0 h 1930400"/>
              <a:gd name="connsiteX1" fmla="*/ 761388 w 5188246"/>
              <a:gd name="connsiteY1" fmla="*/ 1248229 h 1930400"/>
              <a:gd name="connsiteX2" fmla="*/ 5188246 w 5188246"/>
              <a:gd name="connsiteY2" fmla="*/ 1930400 h 1930400"/>
              <a:gd name="connsiteX0" fmla="*/ 5368 w 5157940"/>
              <a:gd name="connsiteY0" fmla="*/ 0 h 1930400"/>
              <a:gd name="connsiteX1" fmla="*/ 1355196 w 5157940"/>
              <a:gd name="connsiteY1" fmla="*/ 1349829 h 1930400"/>
              <a:gd name="connsiteX2" fmla="*/ 5157940 w 5157940"/>
              <a:gd name="connsiteY2" fmla="*/ 1930400 h 1930400"/>
              <a:gd name="connsiteX0" fmla="*/ 740 w 5153312"/>
              <a:gd name="connsiteY0" fmla="*/ 0 h 1930400"/>
              <a:gd name="connsiteX1" fmla="*/ 1350568 w 5153312"/>
              <a:gd name="connsiteY1" fmla="*/ 1349829 h 1930400"/>
              <a:gd name="connsiteX2" fmla="*/ 5153312 w 5153312"/>
              <a:gd name="connsiteY2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3312" h="1930400">
                <a:moveTo>
                  <a:pt x="740" y="0"/>
                </a:moveTo>
                <a:cubicBezTo>
                  <a:pt x="-22241" y="158448"/>
                  <a:pt x="491806" y="1028096"/>
                  <a:pt x="1350568" y="1349829"/>
                </a:cubicBezTo>
                <a:cubicBezTo>
                  <a:pt x="2209330" y="1671562"/>
                  <a:pt x="3369264" y="1750181"/>
                  <a:pt x="5153312" y="1930400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Dowolny kształt 26"/>
          <p:cNvSpPr/>
          <p:nvPr/>
        </p:nvSpPr>
        <p:spPr>
          <a:xfrm>
            <a:off x="3448647" y="2074430"/>
            <a:ext cx="4944725" cy="1861311"/>
          </a:xfrm>
          <a:custGeom>
            <a:avLst/>
            <a:gdLst>
              <a:gd name="connsiteX0" fmla="*/ 4913194 w 4913194"/>
              <a:gd name="connsiteY0" fmla="*/ 1893941 h 2013169"/>
              <a:gd name="connsiteX1" fmla="*/ 4026090 w 4913194"/>
              <a:gd name="connsiteY1" fmla="*/ 1812055 h 2013169"/>
              <a:gd name="connsiteX2" fmla="*/ 3370997 w 4913194"/>
              <a:gd name="connsiteY2" fmla="*/ 24198 h 2013169"/>
              <a:gd name="connsiteX3" fmla="*/ 2811439 w 4913194"/>
              <a:gd name="connsiteY3" fmla="*/ 856712 h 2013169"/>
              <a:gd name="connsiteX4" fmla="*/ 0 w 4913194"/>
              <a:gd name="connsiteY4" fmla="*/ 1975828 h 2013169"/>
              <a:gd name="connsiteX0" fmla="*/ 4913194 w 4913194"/>
              <a:gd name="connsiteY0" fmla="*/ 1875310 h 1957197"/>
              <a:gd name="connsiteX1" fmla="*/ 3930556 w 4913194"/>
              <a:gd name="connsiteY1" fmla="*/ 1247513 h 1957197"/>
              <a:gd name="connsiteX2" fmla="*/ 3370997 w 4913194"/>
              <a:gd name="connsiteY2" fmla="*/ 5567 h 1957197"/>
              <a:gd name="connsiteX3" fmla="*/ 2811439 w 4913194"/>
              <a:gd name="connsiteY3" fmla="*/ 838081 h 1957197"/>
              <a:gd name="connsiteX4" fmla="*/ 0 w 4913194"/>
              <a:gd name="connsiteY4" fmla="*/ 1957197 h 1957197"/>
              <a:gd name="connsiteX0" fmla="*/ 4913194 w 4913194"/>
              <a:gd name="connsiteY0" fmla="*/ 1871048 h 1952935"/>
              <a:gd name="connsiteX1" fmla="*/ 3930556 w 4913194"/>
              <a:gd name="connsiteY1" fmla="*/ 1243251 h 1952935"/>
              <a:gd name="connsiteX2" fmla="*/ 3370997 w 4913194"/>
              <a:gd name="connsiteY2" fmla="*/ 1305 h 1952935"/>
              <a:gd name="connsiteX3" fmla="*/ 2333767 w 4913194"/>
              <a:gd name="connsiteY3" fmla="*/ 1024888 h 1952935"/>
              <a:gd name="connsiteX4" fmla="*/ 0 w 4913194"/>
              <a:gd name="connsiteY4" fmla="*/ 1952935 h 1952935"/>
              <a:gd name="connsiteX0" fmla="*/ 4913194 w 4913194"/>
              <a:gd name="connsiteY0" fmla="*/ 1870412 h 1952299"/>
              <a:gd name="connsiteX1" fmla="*/ 3930556 w 4913194"/>
              <a:gd name="connsiteY1" fmla="*/ 1242615 h 1952299"/>
              <a:gd name="connsiteX2" fmla="*/ 3370997 w 4913194"/>
              <a:gd name="connsiteY2" fmla="*/ 669 h 1952299"/>
              <a:gd name="connsiteX3" fmla="*/ 2183642 w 4913194"/>
              <a:gd name="connsiteY3" fmla="*/ 1420037 h 1952299"/>
              <a:gd name="connsiteX4" fmla="*/ 0 w 4913194"/>
              <a:gd name="connsiteY4" fmla="*/ 1952299 h 1952299"/>
              <a:gd name="connsiteX0" fmla="*/ 4913194 w 4913194"/>
              <a:gd name="connsiteY0" fmla="*/ 1843133 h 1925020"/>
              <a:gd name="connsiteX1" fmla="*/ 3930556 w 4913194"/>
              <a:gd name="connsiteY1" fmla="*/ 1215336 h 1925020"/>
              <a:gd name="connsiteX2" fmla="*/ 3111690 w 4913194"/>
              <a:gd name="connsiteY2" fmla="*/ 685 h 1925020"/>
              <a:gd name="connsiteX3" fmla="*/ 2183642 w 4913194"/>
              <a:gd name="connsiteY3" fmla="*/ 1392758 h 1925020"/>
              <a:gd name="connsiteX4" fmla="*/ 0 w 4913194"/>
              <a:gd name="connsiteY4" fmla="*/ 1925020 h 1925020"/>
              <a:gd name="connsiteX0" fmla="*/ 4913194 w 4913194"/>
              <a:gd name="connsiteY0" fmla="*/ 1842477 h 1924364"/>
              <a:gd name="connsiteX1" fmla="*/ 3930556 w 4913194"/>
              <a:gd name="connsiteY1" fmla="*/ 1214680 h 1924364"/>
              <a:gd name="connsiteX2" fmla="*/ 3111690 w 4913194"/>
              <a:gd name="connsiteY2" fmla="*/ 29 h 1924364"/>
              <a:gd name="connsiteX3" fmla="*/ 2136345 w 4913194"/>
              <a:gd name="connsiteY3" fmla="*/ 1250212 h 1924364"/>
              <a:gd name="connsiteX4" fmla="*/ 0 w 4913194"/>
              <a:gd name="connsiteY4" fmla="*/ 1924364 h 1924364"/>
              <a:gd name="connsiteX0" fmla="*/ 4944725 w 4944725"/>
              <a:gd name="connsiteY0" fmla="*/ 1842477 h 1861311"/>
              <a:gd name="connsiteX1" fmla="*/ 3962087 w 4944725"/>
              <a:gd name="connsiteY1" fmla="*/ 1214680 h 1861311"/>
              <a:gd name="connsiteX2" fmla="*/ 3143221 w 4944725"/>
              <a:gd name="connsiteY2" fmla="*/ 29 h 1861311"/>
              <a:gd name="connsiteX3" fmla="*/ 2167876 w 4944725"/>
              <a:gd name="connsiteY3" fmla="*/ 1250212 h 1861311"/>
              <a:gd name="connsiteX4" fmla="*/ 0 w 4944725"/>
              <a:gd name="connsiteY4" fmla="*/ 1672116 h 186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725" h="1861311">
                <a:moveTo>
                  <a:pt x="4944725" y="1842477"/>
                </a:moveTo>
                <a:cubicBezTo>
                  <a:pt x="4629689" y="1957346"/>
                  <a:pt x="4262337" y="1521754"/>
                  <a:pt x="3962087" y="1214680"/>
                </a:cubicBezTo>
                <a:cubicBezTo>
                  <a:pt x="3661837" y="907606"/>
                  <a:pt x="3442256" y="-5893"/>
                  <a:pt x="3143221" y="29"/>
                </a:cubicBezTo>
                <a:cubicBezTo>
                  <a:pt x="2844186" y="5951"/>
                  <a:pt x="2686491" y="929490"/>
                  <a:pt x="2167876" y="1250212"/>
                </a:cubicBezTo>
                <a:cubicBezTo>
                  <a:pt x="1649261" y="1570934"/>
                  <a:pt x="527713" y="1565209"/>
                  <a:pt x="0" y="1672116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73" y="5062650"/>
            <a:ext cx="318423" cy="344739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3" y="5062650"/>
            <a:ext cx="318423" cy="344739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53" y="5062650"/>
            <a:ext cx="318423" cy="344739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55" y="4965911"/>
            <a:ext cx="275872" cy="466598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42" y="4988011"/>
            <a:ext cx="338312" cy="445027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5022681"/>
            <a:ext cx="412104" cy="446162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90" y="4975911"/>
            <a:ext cx="252030" cy="463192"/>
          </a:xfrm>
          <a:prstGeom prst="rect">
            <a:avLst/>
          </a:prstGeom>
        </p:spPr>
      </p:pic>
      <p:sp>
        <p:nvSpPr>
          <p:cNvPr id="35" name="Prostokąt 34"/>
          <p:cNvSpPr/>
          <p:nvPr/>
        </p:nvSpPr>
        <p:spPr>
          <a:xfrm>
            <a:off x="2963918" y="5139558"/>
            <a:ext cx="236482" cy="220717"/>
          </a:xfrm>
          <a:prstGeom prst="rect">
            <a:avLst/>
          </a:prstGeom>
          <a:solidFill>
            <a:srgbClr val="FF0000"/>
          </a:solidFill>
          <a:ln w="50800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18" y="5656485"/>
            <a:ext cx="318423" cy="344739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48" y="5656485"/>
            <a:ext cx="318423" cy="344739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98" y="5656485"/>
            <a:ext cx="318423" cy="344739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48" y="5607044"/>
            <a:ext cx="275872" cy="466598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10" y="5629142"/>
            <a:ext cx="338312" cy="445027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84" y="5648047"/>
            <a:ext cx="412104" cy="446162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48" y="5585511"/>
            <a:ext cx="252030" cy="463192"/>
          </a:xfrm>
          <a:prstGeom prst="rect">
            <a:avLst/>
          </a:prstGeom>
        </p:spPr>
      </p:pic>
      <p:sp>
        <p:nvSpPr>
          <p:cNvPr id="48" name="Prostokąt 47"/>
          <p:cNvSpPr/>
          <p:nvPr/>
        </p:nvSpPr>
        <p:spPr>
          <a:xfrm>
            <a:off x="2958663" y="5733393"/>
            <a:ext cx="236482" cy="220717"/>
          </a:xfrm>
          <a:prstGeom prst="rect">
            <a:avLst/>
          </a:prstGeom>
          <a:solidFill>
            <a:srgbClr val="92D050"/>
          </a:solidFill>
          <a:ln w="50800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0" name="Obraz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94" y="6250319"/>
            <a:ext cx="318423" cy="344739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24" y="6250319"/>
            <a:ext cx="318423" cy="344739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74" y="6250319"/>
            <a:ext cx="318423" cy="344739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24" y="6200878"/>
            <a:ext cx="275872" cy="466598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86" y="6222976"/>
            <a:ext cx="338312" cy="445027"/>
          </a:xfrm>
          <a:prstGeom prst="rect">
            <a:avLst/>
          </a:prstGeom>
        </p:spPr>
      </p:pic>
      <p:pic>
        <p:nvPicPr>
          <p:cNvPr id="55" name="Obraz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77" y="6241882"/>
            <a:ext cx="412104" cy="446162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65" y="6273938"/>
            <a:ext cx="252030" cy="463192"/>
          </a:xfrm>
          <a:prstGeom prst="rect">
            <a:avLst/>
          </a:prstGeom>
        </p:spPr>
      </p:pic>
      <p:sp>
        <p:nvSpPr>
          <p:cNvPr id="57" name="Prostokąt 56"/>
          <p:cNvSpPr/>
          <p:nvPr/>
        </p:nvSpPr>
        <p:spPr>
          <a:xfrm>
            <a:off x="2984939" y="6327227"/>
            <a:ext cx="236482" cy="220717"/>
          </a:xfrm>
          <a:prstGeom prst="rect">
            <a:avLst/>
          </a:prstGeom>
          <a:solidFill>
            <a:srgbClr val="00B0F0"/>
          </a:solidFill>
          <a:ln w="50800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8" name="Obraz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37" y="4208656"/>
            <a:ext cx="321319" cy="590534"/>
          </a:xfrm>
          <a:prstGeom prst="rect">
            <a:avLst/>
          </a:prstGeom>
        </p:spPr>
      </p:pic>
      <p:pic>
        <p:nvPicPr>
          <p:cNvPr id="59" name="Obraz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22" y="4252287"/>
            <a:ext cx="431321" cy="567375"/>
          </a:xfrm>
          <a:prstGeom prst="rect">
            <a:avLst/>
          </a:prstGeom>
        </p:spPr>
      </p:pic>
      <p:pic>
        <p:nvPicPr>
          <p:cNvPr id="60" name="Obraz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55" y="4239661"/>
            <a:ext cx="525401" cy="568822"/>
          </a:xfrm>
          <a:prstGeom prst="rect">
            <a:avLst/>
          </a:prstGeom>
        </p:spPr>
      </p:pic>
      <p:pic>
        <p:nvPicPr>
          <p:cNvPr id="61" name="Obraz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84" y="4167125"/>
            <a:ext cx="351715" cy="594876"/>
          </a:xfrm>
          <a:prstGeom prst="rect">
            <a:avLst/>
          </a:prstGeom>
        </p:spPr>
      </p:pic>
      <p:pic>
        <p:nvPicPr>
          <p:cNvPr id="62" name="Obraz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78" y="4399416"/>
            <a:ext cx="505660" cy="547450"/>
          </a:xfrm>
          <a:prstGeom prst="rect">
            <a:avLst/>
          </a:prstGeom>
        </p:spPr>
      </p:pic>
      <p:pic>
        <p:nvPicPr>
          <p:cNvPr id="63" name="Obraz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74" y="5041629"/>
            <a:ext cx="318423" cy="344739"/>
          </a:xfrm>
          <a:prstGeom prst="rect">
            <a:avLst/>
          </a:prstGeom>
        </p:spPr>
      </p:pic>
      <p:pic>
        <p:nvPicPr>
          <p:cNvPr id="64" name="Obraz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19" y="5635464"/>
            <a:ext cx="318423" cy="344739"/>
          </a:xfrm>
          <a:prstGeom prst="rect">
            <a:avLst/>
          </a:prstGeom>
        </p:spPr>
      </p:pic>
      <p:pic>
        <p:nvPicPr>
          <p:cNvPr id="65" name="Obraz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95" y="6229298"/>
            <a:ext cx="318423" cy="344739"/>
          </a:xfrm>
          <a:prstGeom prst="rect">
            <a:avLst/>
          </a:prstGeom>
        </p:spPr>
      </p:pic>
      <p:pic>
        <p:nvPicPr>
          <p:cNvPr id="66" name="Obraz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89" y="5029198"/>
            <a:ext cx="393176" cy="425669"/>
          </a:xfrm>
          <a:prstGeom prst="rect">
            <a:avLst/>
          </a:prstGeom>
        </p:spPr>
      </p:pic>
      <p:pic>
        <p:nvPicPr>
          <p:cNvPr id="67" name="Obraz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82" y="5638798"/>
            <a:ext cx="393176" cy="425669"/>
          </a:xfrm>
          <a:prstGeom prst="rect">
            <a:avLst/>
          </a:prstGeom>
        </p:spPr>
      </p:pic>
      <p:pic>
        <p:nvPicPr>
          <p:cNvPr id="68" name="Obraz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75" y="6264164"/>
            <a:ext cx="393176" cy="4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0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448282"/>
          </a:xfrm>
        </p:spPr>
        <p:txBody>
          <a:bodyPr/>
          <a:lstStyle/>
          <a:p>
            <a:r>
              <a:rPr lang="pl-PL" dirty="0" err="1" smtClean="0"/>
              <a:t>Decloning</a:t>
            </a:r>
            <a:r>
              <a:rPr lang="pl-PL" dirty="0" smtClean="0"/>
              <a:t> a clone set in (A,R)</a:t>
            </a:r>
          </a:p>
          <a:p>
            <a:pPr lvl="1"/>
            <a:r>
              <a:rPr lang="pl-PL" dirty="0" err="1" smtClean="0"/>
              <a:t>Operation</a:t>
            </a:r>
            <a:r>
              <a:rPr lang="pl-PL" dirty="0" smtClean="0"/>
              <a:t> of </a:t>
            </a:r>
            <a:r>
              <a:rPr lang="pl-PL" dirty="0" err="1" smtClean="0"/>
              <a:t>contracting</a:t>
            </a:r>
            <a:r>
              <a:rPr lang="pl-PL" dirty="0" smtClean="0"/>
              <a:t> a clone-set </a:t>
            </a:r>
            <a:r>
              <a:rPr lang="pl-PL" dirty="0" err="1" smtClean="0"/>
              <a:t>into</a:t>
            </a:r>
            <a:r>
              <a:rPr lang="pl-PL" dirty="0" smtClean="0"/>
              <a:t> a single </a:t>
            </a:r>
            <a:r>
              <a:rPr lang="pl-PL" dirty="0" err="1" smtClean="0"/>
              <a:t>candidate</a:t>
            </a:r>
            <a:endParaRPr lang="pl-PL" dirty="0" smtClean="0"/>
          </a:p>
          <a:p>
            <a:pPr marL="393192" lvl="1" indent="0">
              <a:buNone/>
            </a:pPr>
            <a:endParaRPr lang="pl-PL" dirty="0"/>
          </a:p>
          <a:p>
            <a:r>
              <a:rPr lang="pl-PL" dirty="0" smtClean="0"/>
              <a:t>We </a:t>
            </a:r>
            <a:r>
              <a:rPr lang="pl-PL" dirty="0" err="1" smtClean="0"/>
              <a:t>have</a:t>
            </a:r>
            <a:r>
              <a:rPr lang="pl-PL" dirty="0"/>
              <a:t> </a:t>
            </a:r>
            <a:r>
              <a:rPr lang="pl-PL" dirty="0" smtClean="0"/>
              <a:t>a </a:t>
            </a:r>
            <a:r>
              <a:rPr lang="pl-PL" dirty="0" err="1" smtClean="0"/>
              <a:t>polynomial-time</a:t>
            </a:r>
            <a:r>
              <a:rPr lang="pl-PL" dirty="0" smtClean="0"/>
              <a:t> </a:t>
            </a:r>
            <a:r>
              <a:rPr lang="pl-PL" dirty="0" err="1" smtClean="0"/>
              <a:t>algorithm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finds</a:t>
            </a:r>
            <a:r>
              <a:rPr lang="pl-PL" dirty="0" smtClean="0"/>
              <a:t> a </a:t>
            </a:r>
            <a:r>
              <a:rPr lang="pl-PL" dirty="0" err="1" smtClean="0"/>
              <a:t>decloning</a:t>
            </a:r>
            <a:r>
              <a:rPr lang="pl-PL" dirty="0" smtClean="0"/>
              <a:t> of a </a:t>
            </a:r>
            <a:r>
              <a:rPr lang="pl-PL" dirty="0" err="1" smtClean="0"/>
              <a:t>preference</a:t>
            </a:r>
            <a:r>
              <a:rPr lang="pl-PL" dirty="0" smtClean="0"/>
              <a:t> profile </a:t>
            </a:r>
            <a:r>
              <a:rPr lang="pl-PL" dirty="0" err="1" smtClean="0"/>
              <a:t>such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The profile </a:t>
            </a:r>
            <a:r>
              <a:rPr lang="pl-PL" dirty="0" err="1" smtClean="0"/>
              <a:t>becomes</a:t>
            </a:r>
            <a:r>
              <a:rPr lang="pl-PL" dirty="0" smtClean="0"/>
              <a:t> single-</a:t>
            </a:r>
            <a:r>
              <a:rPr lang="pl-PL" dirty="0" err="1" smtClean="0"/>
              <a:t>peaked</a:t>
            </a:r>
            <a:endParaRPr lang="pl-PL" dirty="0" smtClean="0"/>
          </a:p>
          <a:p>
            <a:pPr lvl="1"/>
            <a:r>
              <a:rPr lang="pl-PL" dirty="0" smtClean="0"/>
              <a:t>Maximum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candidates</a:t>
            </a:r>
            <a:r>
              <a:rPr lang="pl-PL" dirty="0" smtClean="0"/>
              <a:t> </a:t>
            </a:r>
            <a:r>
              <a:rPr lang="pl-PL" dirty="0" err="1" smtClean="0"/>
              <a:t>remain</a:t>
            </a:r>
            <a:r>
              <a:rPr lang="pl-PL" dirty="0" smtClean="0"/>
              <a:t> in the </a:t>
            </a:r>
            <a:r>
              <a:rPr lang="pl-PL" dirty="0" err="1" smtClean="0"/>
              <a:t>election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Decloning</a:t>
            </a:r>
            <a:r>
              <a:rPr lang="pl-PL" dirty="0" smtClean="0"/>
              <a:t> </a:t>
            </a:r>
            <a:r>
              <a:rPr lang="pl-PL" dirty="0" err="1" smtClean="0"/>
              <a:t>Toward</a:t>
            </a:r>
            <a:r>
              <a:rPr lang="pl-PL" dirty="0" smtClean="0"/>
              <a:t> Single-</a:t>
            </a:r>
            <a:r>
              <a:rPr lang="pl-PL" dirty="0" err="1" smtClean="0"/>
              <a:t>Peakedness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5559956" y="38790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3399656" y="45991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839856" y="452715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7720256" y="452715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6280056" y="452715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>
            <a:stCxn id="4" idx="3"/>
            <a:endCxn id="6" idx="7"/>
          </p:cNvCxnSpPr>
          <p:nvPr/>
        </p:nvCxnSpPr>
        <p:spPr>
          <a:xfrm flipH="1">
            <a:off x="4932050" y="3971258"/>
            <a:ext cx="643724" cy="571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>
            <a:stCxn id="4" idx="2"/>
            <a:endCxn id="5" idx="7"/>
          </p:cNvCxnSpPr>
          <p:nvPr/>
        </p:nvCxnSpPr>
        <p:spPr>
          <a:xfrm flipH="1">
            <a:off x="3491850" y="3933070"/>
            <a:ext cx="2068106" cy="681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>
            <a:stCxn id="4" idx="7"/>
            <a:endCxn id="8" idx="1"/>
          </p:cNvCxnSpPr>
          <p:nvPr/>
        </p:nvCxnSpPr>
        <p:spPr>
          <a:xfrm>
            <a:off x="5652150" y="3894882"/>
            <a:ext cx="643724" cy="6480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>
            <a:stCxn id="4" idx="6"/>
            <a:endCxn id="7" idx="1"/>
          </p:cNvCxnSpPr>
          <p:nvPr/>
        </p:nvCxnSpPr>
        <p:spPr>
          <a:xfrm>
            <a:off x="5667968" y="3933070"/>
            <a:ext cx="2068106" cy="6099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41197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48398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55599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07216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7202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84403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21" name="Łącznik prostoliniowy 20"/>
          <p:cNvCxnSpPr>
            <a:endCxn id="15" idx="7"/>
          </p:cNvCxnSpPr>
          <p:nvPr/>
        </p:nvCxnSpPr>
        <p:spPr>
          <a:xfrm flipH="1">
            <a:off x="4211950" y="4527154"/>
            <a:ext cx="695550" cy="807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stCxn id="6" idx="4"/>
            <a:endCxn id="16" idx="0"/>
          </p:cNvCxnSpPr>
          <p:nvPr/>
        </p:nvCxnSpPr>
        <p:spPr>
          <a:xfrm>
            <a:off x="4893862" y="4635166"/>
            <a:ext cx="0" cy="684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>
            <a:stCxn id="6" idx="5"/>
            <a:endCxn id="17" idx="1"/>
          </p:cNvCxnSpPr>
          <p:nvPr/>
        </p:nvCxnSpPr>
        <p:spPr>
          <a:xfrm>
            <a:off x="4932050" y="4619348"/>
            <a:ext cx="643724" cy="715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 flipH="1">
            <a:off x="7110354" y="4563162"/>
            <a:ext cx="695550" cy="807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>
            <a:stCxn id="7" idx="4"/>
            <a:endCxn id="19" idx="0"/>
          </p:cNvCxnSpPr>
          <p:nvPr/>
        </p:nvCxnSpPr>
        <p:spPr>
          <a:xfrm>
            <a:off x="7774262" y="4635166"/>
            <a:ext cx="0" cy="684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7830454" y="4655356"/>
            <a:ext cx="643724" cy="715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Elipsa 29"/>
          <p:cNvSpPr/>
          <p:nvPr/>
        </p:nvSpPr>
        <p:spPr>
          <a:xfrm>
            <a:off x="5199906" y="611137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1" name="Elipsa 30"/>
          <p:cNvSpPr/>
          <p:nvPr/>
        </p:nvSpPr>
        <p:spPr>
          <a:xfrm>
            <a:off x="5920006" y="611137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32" name="Łącznik prostoliniowy 31"/>
          <p:cNvCxnSpPr>
            <a:stCxn id="17" idx="5"/>
          </p:cNvCxnSpPr>
          <p:nvPr/>
        </p:nvCxnSpPr>
        <p:spPr>
          <a:xfrm>
            <a:off x="5652150" y="5411458"/>
            <a:ext cx="339866" cy="69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>
            <a:stCxn id="17" idx="3"/>
            <a:endCxn id="30" idx="0"/>
          </p:cNvCxnSpPr>
          <p:nvPr/>
        </p:nvCxnSpPr>
        <p:spPr>
          <a:xfrm flipH="1">
            <a:off x="5253912" y="5411458"/>
            <a:ext cx="321862" cy="69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Elipsa 35"/>
          <p:cNvSpPr/>
          <p:nvPr/>
        </p:nvSpPr>
        <p:spPr>
          <a:xfrm>
            <a:off x="4767846" y="4455144"/>
            <a:ext cx="252032" cy="270036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7" name="Dowolny kształt 36"/>
          <p:cNvSpPr/>
          <p:nvPr/>
        </p:nvSpPr>
        <p:spPr>
          <a:xfrm>
            <a:off x="4644010" y="3717040"/>
            <a:ext cx="1843314" cy="697173"/>
          </a:xfrm>
          <a:custGeom>
            <a:avLst/>
            <a:gdLst>
              <a:gd name="connsiteX0" fmla="*/ 0 w 1843314"/>
              <a:gd name="connsiteY0" fmla="*/ 87086 h 697173"/>
              <a:gd name="connsiteX1" fmla="*/ 885371 w 1843314"/>
              <a:gd name="connsiteY1" fmla="*/ 696686 h 697173"/>
              <a:gd name="connsiteX2" fmla="*/ 1843314 w 1843314"/>
              <a:gd name="connsiteY2" fmla="*/ 0 h 69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4" h="697173">
                <a:moveTo>
                  <a:pt x="0" y="87086"/>
                </a:moveTo>
                <a:cubicBezTo>
                  <a:pt x="289076" y="399143"/>
                  <a:pt x="578152" y="711200"/>
                  <a:pt x="885371" y="696686"/>
                </a:cubicBezTo>
                <a:cubicBezTo>
                  <a:pt x="1192590" y="682172"/>
                  <a:pt x="1517952" y="341086"/>
                  <a:pt x="1843314" y="0"/>
                </a:cubicBezTo>
              </a:path>
            </a:pathLst>
          </a:cu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36" y="6276552"/>
            <a:ext cx="328302" cy="355435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28" y="6289251"/>
            <a:ext cx="328302" cy="355435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65" y="5444566"/>
            <a:ext cx="248598" cy="420469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63" y="5466901"/>
            <a:ext cx="248598" cy="420469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52" y="5495764"/>
            <a:ext cx="248598" cy="420469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55" y="4748971"/>
            <a:ext cx="264633" cy="348107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98" y="4653181"/>
            <a:ext cx="231520" cy="425496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04" y="5446402"/>
            <a:ext cx="325132" cy="352003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05" y="5454483"/>
            <a:ext cx="325132" cy="3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36" grpId="0" animBg="1"/>
      <p:bldP spid="3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98" y="4653181"/>
            <a:ext cx="231520" cy="425496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55" y="4748971"/>
            <a:ext cx="264633" cy="348107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448282"/>
          </a:xfrm>
        </p:spPr>
        <p:txBody>
          <a:bodyPr/>
          <a:lstStyle/>
          <a:p>
            <a:r>
              <a:rPr lang="pl-PL" dirty="0" err="1" smtClean="0"/>
              <a:t>Decloning</a:t>
            </a:r>
            <a:endParaRPr lang="pl-PL" dirty="0" smtClean="0"/>
          </a:p>
          <a:p>
            <a:pPr lvl="1"/>
            <a:r>
              <a:rPr lang="pl-PL" dirty="0" err="1" smtClean="0"/>
              <a:t>Operation</a:t>
            </a:r>
            <a:r>
              <a:rPr lang="pl-PL" dirty="0" smtClean="0"/>
              <a:t> of </a:t>
            </a:r>
            <a:r>
              <a:rPr lang="pl-PL" dirty="0" err="1" smtClean="0"/>
              <a:t>contracting</a:t>
            </a:r>
            <a:r>
              <a:rPr lang="pl-PL" dirty="0" smtClean="0"/>
              <a:t> a clone-set </a:t>
            </a:r>
            <a:r>
              <a:rPr lang="pl-PL" dirty="0" err="1" smtClean="0"/>
              <a:t>into</a:t>
            </a:r>
            <a:r>
              <a:rPr lang="pl-PL" dirty="0" smtClean="0"/>
              <a:t> a single </a:t>
            </a:r>
            <a:r>
              <a:rPr lang="pl-PL" dirty="0" err="1" smtClean="0"/>
              <a:t>candidate</a:t>
            </a:r>
            <a:endParaRPr lang="pl-PL" dirty="0" smtClean="0"/>
          </a:p>
          <a:p>
            <a:pPr marL="393192" lvl="1" indent="0">
              <a:buNone/>
            </a:pPr>
            <a:endParaRPr lang="pl-PL" dirty="0"/>
          </a:p>
          <a:p>
            <a:r>
              <a:rPr lang="pl-PL" dirty="0" smtClean="0"/>
              <a:t>We </a:t>
            </a:r>
            <a:r>
              <a:rPr lang="pl-PL" dirty="0" err="1" smtClean="0"/>
              <a:t>have</a:t>
            </a:r>
            <a:r>
              <a:rPr lang="pl-PL" dirty="0" smtClean="0"/>
              <a:t> a </a:t>
            </a:r>
            <a:r>
              <a:rPr lang="pl-PL" dirty="0" err="1" smtClean="0"/>
              <a:t>polynomial-time</a:t>
            </a:r>
            <a:r>
              <a:rPr lang="pl-PL" dirty="0" smtClean="0"/>
              <a:t> </a:t>
            </a:r>
            <a:r>
              <a:rPr lang="pl-PL" dirty="0" err="1" smtClean="0"/>
              <a:t>algorithm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finds</a:t>
            </a:r>
            <a:r>
              <a:rPr lang="pl-PL" dirty="0" smtClean="0"/>
              <a:t> a </a:t>
            </a:r>
            <a:r>
              <a:rPr lang="pl-PL" dirty="0" err="1" smtClean="0"/>
              <a:t>decloning</a:t>
            </a:r>
            <a:r>
              <a:rPr lang="pl-PL" dirty="0" smtClean="0"/>
              <a:t> of a </a:t>
            </a:r>
            <a:r>
              <a:rPr lang="pl-PL" dirty="0" err="1" smtClean="0"/>
              <a:t>preference</a:t>
            </a:r>
            <a:r>
              <a:rPr lang="pl-PL" dirty="0" smtClean="0"/>
              <a:t> profile </a:t>
            </a:r>
            <a:r>
              <a:rPr lang="pl-PL" dirty="0" err="1" smtClean="0"/>
              <a:t>such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The profile </a:t>
            </a:r>
            <a:r>
              <a:rPr lang="pl-PL" dirty="0" err="1" smtClean="0"/>
              <a:t>becomes</a:t>
            </a:r>
            <a:r>
              <a:rPr lang="pl-PL" dirty="0" smtClean="0"/>
              <a:t> single-</a:t>
            </a:r>
            <a:r>
              <a:rPr lang="pl-PL" dirty="0" err="1" smtClean="0"/>
              <a:t>peaked</a:t>
            </a:r>
            <a:endParaRPr lang="pl-PL" dirty="0" smtClean="0"/>
          </a:p>
          <a:p>
            <a:pPr lvl="1"/>
            <a:r>
              <a:rPr lang="pl-PL" dirty="0" smtClean="0"/>
              <a:t>Maximum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candidates</a:t>
            </a:r>
            <a:r>
              <a:rPr lang="pl-PL" dirty="0" smtClean="0"/>
              <a:t> </a:t>
            </a:r>
            <a:r>
              <a:rPr lang="pl-PL" dirty="0" err="1" smtClean="0"/>
              <a:t>remain</a:t>
            </a:r>
            <a:r>
              <a:rPr lang="pl-PL" dirty="0" smtClean="0"/>
              <a:t> in the </a:t>
            </a:r>
            <a:r>
              <a:rPr lang="pl-PL" dirty="0" err="1" smtClean="0"/>
              <a:t>election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Decloning</a:t>
            </a:r>
            <a:r>
              <a:rPr lang="pl-PL" dirty="0" smtClean="0"/>
              <a:t> </a:t>
            </a:r>
            <a:r>
              <a:rPr lang="pl-PL" dirty="0" err="1" smtClean="0"/>
              <a:t>Toward</a:t>
            </a:r>
            <a:r>
              <a:rPr lang="pl-PL" dirty="0" smtClean="0"/>
              <a:t> Single-</a:t>
            </a:r>
            <a:r>
              <a:rPr lang="pl-PL" dirty="0" err="1" smtClean="0"/>
              <a:t>Peakedness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5559956" y="38790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3399656" y="45991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839856" y="452715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7720256" y="452715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6280056" y="452715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>
            <a:stCxn id="4" idx="3"/>
            <a:endCxn id="6" idx="7"/>
          </p:cNvCxnSpPr>
          <p:nvPr/>
        </p:nvCxnSpPr>
        <p:spPr>
          <a:xfrm flipH="1">
            <a:off x="4932050" y="3971258"/>
            <a:ext cx="643724" cy="571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>
            <a:stCxn id="4" idx="2"/>
            <a:endCxn id="5" idx="7"/>
          </p:cNvCxnSpPr>
          <p:nvPr/>
        </p:nvCxnSpPr>
        <p:spPr>
          <a:xfrm flipH="1">
            <a:off x="3491850" y="3933070"/>
            <a:ext cx="2068106" cy="681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>
            <a:stCxn id="4" idx="7"/>
            <a:endCxn id="8" idx="1"/>
          </p:cNvCxnSpPr>
          <p:nvPr/>
        </p:nvCxnSpPr>
        <p:spPr>
          <a:xfrm>
            <a:off x="5652150" y="3894882"/>
            <a:ext cx="643724" cy="6480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>
            <a:stCxn id="4" idx="6"/>
            <a:endCxn id="7" idx="1"/>
          </p:cNvCxnSpPr>
          <p:nvPr/>
        </p:nvCxnSpPr>
        <p:spPr>
          <a:xfrm>
            <a:off x="5667968" y="3933070"/>
            <a:ext cx="2068106" cy="6099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41197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48398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55599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07216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7202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84403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21" name="Łącznik prostoliniowy 20"/>
          <p:cNvCxnSpPr>
            <a:endCxn id="15" idx="7"/>
          </p:cNvCxnSpPr>
          <p:nvPr/>
        </p:nvCxnSpPr>
        <p:spPr>
          <a:xfrm flipH="1">
            <a:off x="4211950" y="4527154"/>
            <a:ext cx="695550" cy="807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stCxn id="6" idx="4"/>
            <a:endCxn id="16" idx="0"/>
          </p:cNvCxnSpPr>
          <p:nvPr/>
        </p:nvCxnSpPr>
        <p:spPr>
          <a:xfrm>
            <a:off x="4893862" y="4635166"/>
            <a:ext cx="0" cy="684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>
            <a:stCxn id="6" idx="5"/>
            <a:endCxn id="17" idx="1"/>
          </p:cNvCxnSpPr>
          <p:nvPr/>
        </p:nvCxnSpPr>
        <p:spPr>
          <a:xfrm>
            <a:off x="4932050" y="4619348"/>
            <a:ext cx="643724" cy="715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 flipH="1">
            <a:off x="7110354" y="4563162"/>
            <a:ext cx="695550" cy="807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>
            <a:stCxn id="7" idx="4"/>
            <a:endCxn id="19" idx="0"/>
          </p:cNvCxnSpPr>
          <p:nvPr/>
        </p:nvCxnSpPr>
        <p:spPr>
          <a:xfrm>
            <a:off x="7774262" y="4635166"/>
            <a:ext cx="0" cy="684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7830454" y="4655356"/>
            <a:ext cx="643724" cy="715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Elipsa 29"/>
          <p:cNvSpPr/>
          <p:nvPr/>
        </p:nvSpPr>
        <p:spPr>
          <a:xfrm>
            <a:off x="5199906" y="611137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1" name="Elipsa 30"/>
          <p:cNvSpPr/>
          <p:nvPr/>
        </p:nvSpPr>
        <p:spPr>
          <a:xfrm>
            <a:off x="5920006" y="611137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32" name="Łącznik prostoliniowy 31"/>
          <p:cNvCxnSpPr>
            <a:stCxn id="17" idx="5"/>
          </p:cNvCxnSpPr>
          <p:nvPr/>
        </p:nvCxnSpPr>
        <p:spPr>
          <a:xfrm>
            <a:off x="5652150" y="5411458"/>
            <a:ext cx="339866" cy="69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>
            <a:stCxn id="17" idx="3"/>
            <a:endCxn id="30" idx="0"/>
          </p:cNvCxnSpPr>
          <p:nvPr/>
        </p:nvCxnSpPr>
        <p:spPr>
          <a:xfrm flipH="1">
            <a:off x="5253912" y="5411458"/>
            <a:ext cx="321862" cy="69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Elipsa 35"/>
          <p:cNvSpPr/>
          <p:nvPr/>
        </p:nvSpPr>
        <p:spPr>
          <a:xfrm>
            <a:off x="4767846" y="4455144"/>
            <a:ext cx="252032" cy="270036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1" name="Dowolny kształt 40"/>
          <p:cNvSpPr/>
          <p:nvPr/>
        </p:nvSpPr>
        <p:spPr>
          <a:xfrm>
            <a:off x="2771750" y="3861060"/>
            <a:ext cx="5788299" cy="1237157"/>
          </a:xfrm>
          <a:custGeom>
            <a:avLst/>
            <a:gdLst>
              <a:gd name="connsiteX0" fmla="*/ 241517 w 6055682"/>
              <a:gd name="connsiteY0" fmla="*/ 674557 h 1390332"/>
              <a:gd name="connsiteX1" fmla="*/ 586291 w 6055682"/>
              <a:gd name="connsiteY1" fmla="*/ 1364105 h 1390332"/>
              <a:gd name="connsiteX2" fmla="*/ 5338173 w 6055682"/>
              <a:gd name="connsiteY2" fmla="*/ 1124262 h 1390332"/>
              <a:gd name="connsiteX3" fmla="*/ 5952770 w 6055682"/>
              <a:gd name="connsiteY3" fmla="*/ 0 h 1390332"/>
              <a:gd name="connsiteX0" fmla="*/ 51812 w 5830917"/>
              <a:gd name="connsiteY0" fmla="*/ 674557 h 1458470"/>
              <a:gd name="connsiteX1" fmla="*/ 1355956 w 5830917"/>
              <a:gd name="connsiteY1" fmla="*/ 1439056 h 1458470"/>
              <a:gd name="connsiteX2" fmla="*/ 5148468 w 5830917"/>
              <a:gd name="connsiteY2" fmla="*/ 1124262 h 1458470"/>
              <a:gd name="connsiteX3" fmla="*/ 5763065 w 5830917"/>
              <a:gd name="connsiteY3" fmla="*/ 0 h 1458470"/>
              <a:gd name="connsiteX0" fmla="*/ 51812 w 5830917"/>
              <a:gd name="connsiteY0" fmla="*/ 674557 h 1440376"/>
              <a:gd name="connsiteX1" fmla="*/ 1355956 w 5830917"/>
              <a:gd name="connsiteY1" fmla="*/ 1439056 h 1440376"/>
              <a:gd name="connsiteX2" fmla="*/ 5148468 w 5830917"/>
              <a:gd name="connsiteY2" fmla="*/ 1124262 h 1440376"/>
              <a:gd name="connsiteX3" fmla="*/ 5763065 w 5830917"/>
              <a:gd name="connsiteY3" fmla="*/ 0 h 1440376"/>
              <a:gd name="connsiteX0" fmla="*/ 47066 w 5777803"/>
              <a:gd name="connsiteY0" fmla="*/ 674557 h 1484235"/>
              <a:gd name="connsiteX1" fmla="*/ 1351210 w 5777803"/>
              <a:gd name="connsiteY1" fmla="*/ 1439056 h 1484235"/>
              <a:gd name="connsiteX2" fmla="*/ 4529125 w 5777803"/>
              <a:gd name="connsiteY2" fmla="*/ 1244184 h 1484235"/>
              <a:gd name="connsiteX3" fmla="*/ 5758319 w 5777803"/>
              <a:gd name="connsiteY3" fmla="*/ 0 h 1484235"/>
              <a:gd name="connsiteX0" fmla="*/ 47066 w 5807174"/>
              <a:gd name="connsiteY0" fmla="*/ 434715 h 1237157"/>
              <a:gd name="connsiteX1" fmla="*/ 1351210 w 5807174"/>
              <a:gd name="connsiteY1" fmla="*/ 1199214 h 1237157"/>
              <a:gd name="connsiteX2" fmla="*/ 4529125 w 5807174"/>
              <a:gd name="connsiteY2" fmla="*/ 1004342 h 1237157"/>
              <a:gd name="connsiteX3" fmla="*/ 5788299 w 5807174"/>
              <a:gd name="connsiteY3" fmla="*/ 0 h 1237157"/>
              <a:gd name="connsiteX0" fmla="*/ 47066 w 5788299"/>
              <a:gd name="connsiteY0" fmla="*/ 434715 h 1237157"/>
              <a:gd name="connsiteX1" fmla="*/ 1351210 w 5788299"/>
              <a:gd name="connsiteY1" fmla="*/ 1199214 h 1237157"/>
              <a:gd name="connsiteX2" fmla="*/ 4529125 w 5788299"/>
              <a:gd name="connsiteY2" fmla="*/ 1004342 h 1237157"/>
              <a:gd name="connsiteX3" fmla="*/ 5788299 w 5788299"/>
              <a:gd name="connsiteY3" fmla="*/ 0 h 123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8299" h="1237157">
                <a:moveTo>
                  <a:pt x="47066" y="434715"/>
                </a:moveTo>
                <a:cubicBezTo>
                  <a:pt x="-205269" y="742013"/>
                  <a:pt x="604200" y="1104276"/>
                  <a:pt x="1351210" y="1199214"/>
                </a:cubicBezTo>
                <a:cubicBezTo>
                  <a:pt x="2098220" y="1294152"/>
                  <a:pt x="3789610" y="1204211"/>
                  <a:pt x="4529125" y="1004342"/>
                </a:cubicBezTo>
                <a:cubicBezTo>
                  <a:pt x="5268640" y="804473"/>
                  <a:pt x="5658384" y="508415"/>
                  <a:pt x="5788299" y="0"/>
                </a:cubicBezTo>
              </a:path>
            </a:pathLst>
          </a:cu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36" y="6276552"/>
            <a:ext cx="328302" cy="355435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28" y="6289251"/>
            <a:ext cx="328302" cy="355435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65" y="5444566"/>
            <a:ext cx="248598" cy="420469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63" y="5466901"/>
            <a:ext cx="248598" cy="420469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52" y="5495764"/>
            <a:ext cx="248598" cy="420469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04" y="5446402"/>
            <a:ext cx="325132" cy="352003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05" y="5454483"/>
            <a:ext cx="325132" cy="3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Elections</a:t>
            </a:r>
            <a:r>
              <a:rPr lang="pl-PL" dirty="0" smtClean="0"/>
              <a:t> for the </a:t>
            </a:r>
            <a:r>
              <a:rPr lang="pl-PL" dirty="0" err="1" smtClean="0"/>
              <a:t>Scariest</a:t>
            </a:r>
            <a:r>
              <a:rPr lang="pl-PL" dirty="0" smtClean="0"/>
              <a:t> Monster!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2348850"/>
            <a:ext cx="391915" cy="7202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2420860"/>
            <a:ext cx="526085" cy="6920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40" y="2348850"/>
            <a:ext cx="640834" cy="6937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80" y="2348850"/>
            <a:ext cx="640834" cy="6937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0" y="2348850"/>
            <a:ext cx="640834" cy="6937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50" y="2348850"/>
            <a:ext cx="640834" cy="69379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20" y="2276840"/>
            <a:ext cx="428989" cy="72557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2276840"/>
            <a:ext cx="428989" cy="72557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00" y="2276840"/>
            <a:ext cx="428989" cy="72557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90" y="2492870"/>
            <a:ext cx="486700" cy="5269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40" y="2492870"/>
            <a:ext cx="486700" cy="52692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40" y="2492870"/>
            <a:ext cx="486700" cy="52692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70"/>
            <a:ext cx="486700" cy="52692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2492870"/>
            <a:ext cx="486700" cy="52692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70" y="2492870"/>
            <a:ext cx="486700" cy="52692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60" y="2492870"/>
            <a:ext cx="486700" cy="526923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50" y="2492870"/>
            <a:ext cx="486700" cy="52692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30" y="3573020"/>
            <a:ext cx="391915" cy="72027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3573020"/>
            <a:ext cx="526085" cy="692031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30" y="3573020"/>
            <a:ext cx="640834" cy="693796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3573020"/>
            <a:ext cx="640834" cy="693796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50" y="3573020"/>
            <a:ext cx="640834" cy="693796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3573020"/>
            <a:ext cx="640834" cy="693796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80" y="3501010"/>
            <a:ext cx="428989" cy="725574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10" y="3501010"/>
            <a:ext cx="428989" cy="725574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00" y="3501010"/>
            <a:ext cx="428989" cy="725574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0" y="3717040"/>
            <a:ext cx="486700" cy="526923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50" y="3717040"/>
            <a:ext cx="486700" cy="526923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50" y="3717040"/>
            <a:ext cx="486700" cy="526923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3717040"/>
            <a:ext cx="486700" cy="526923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3717040"/>
            <a:ext cx="486700" cy="526923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80" y="3717040"/>
            <a:ext cx="486700" cy="526923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0" y="3717040"/>
            <a:ext cx="486700" cy="526923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60" y="3717040"/>
            <a:ext cx="486700" cy="526923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70" y="4725180"/>
            <a:ext cx="391915" cy="720277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4797190"/>
            <a:ext cx="526085" cy="692031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4725180"/>
            <a:ext cx="640834" cy="693796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30" y="4725180"/>
            <a:ext cx="640834" cy="693796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70" y="4725180"/>
            <a:ext cx="640834" cy="693796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4725180"/>
            <a:ext cx="640834" cy="693796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4653170"/>
            <a:ext cx="428989" cy="725574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40" y="4653170"/>
            <a:ext cx="428989" cy="725574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10" y="4653170"/>
            <a:ext cx="428989" cy="725574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0" y="4869200"/>
            <a:ext cx="486700" cy="526923"/>
          </a:xfrm>
          <a:prstGeom prst="rect">
            <a:avLst/>
          </a:prstGeom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50" y="4869200"/>
            <a:ext cx="486700" cy="526923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50" y="4869200"/>
            <a:ext cx="486700" cy="526923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4869200"/>
            <a:ext cx="486700" cy="526923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4869200"/>
            <a:ext cx="486700" cy="526923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80" y="4869200"/>
            <a:ext cx="486700" cy="526923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0" y="4869200"/>
            <a:ext cx="486700" cy="526923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60" y="4869200"/>
            <a:ext cx="486700" cy="526923"/>
          </a:xfrm>
          <a:prstGeom prst="rect">
            <a:avLst/>
          </a:prstGeom>
        </p:spPr>
      </p:pic>
      <p:sp>
        <p:nvSpPr>
          <p:cNvPr id="55" name="pole tekstowe 54"/>
          <p:cNvSpPr txBox="1"/>
          <p:nvPr/>
        </p:nvSpPr>
        <p:spPr>
          <a:xfrm>
            <a:off x="251400" y="242086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latin typeface="FrankRuehl" pitchFamily="34" charset="-79"/>
                <a:cs typeface="FrankRuehl" pitchFamily="34" charset="-79"/>
              </a:rPr>
              <a:t>1</a:t>
            </a:r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251400" y="364503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latin typeface="FrankRuehl" pitchFamily="34" charset="-79"/>
                <a:cs typeface="FrankRuehl" pitchFamily="34" charset="-79"/>
              </a:rPr>
              <a:t>2</a:t>
            </a:r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251400" y="479719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latin typeface="FrankRuehl" pitchFamily="34" charset="-79"/>
                <a:cs typeface="FrankRuehl" pitchFamily="34" charset="-79"/>
              </a:rPr>
              <a:t>3</a:t>
            </a:r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59" name="Obraz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00" y="1196690"/>
            <a:ext cx="640834" cy="693796"/>
          </a:xfrm>
          <a:prstGeom prst="rect">
            <a:avLst/>
          </a:prstGeom>
        </p:spPr>
      </p:pic>
      <p:pic>
        <p:nvPicPr>
          <p:cNvPr id="60" name="Obraz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30" y="1196690"/>
            <a:ext cx="526085" cy="69203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987780" y="1268700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ym typeface="Wingdings" pitchFamily="2" charset="2"/>
              </a:rPr>
              <a:t> 18</a:t>
            </a:r>
            <a:endParaRPr lang="pl-PL" dirty="0"/>
          </a:p>
        </p:txBody>
      </p:sp>
      <p:sp>
        <p:nvSpPr>
          <p:cNvPr id="61" name="pole tekstowe 60"/>
          <p:cNvSpPr txBox="1"/>
          <p:nvPr/>
        </p:nvSpPr>
        <p:spPr>
          <a:xfrm>
            <a:off x="5148080" y="1268700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ym typeface="Wingdings" pitchFamily="2" charset="2"/>
              </a:rPr>
              <a:t> 17</a:t>
            </a:r>
            <a:endParaRPr lang="pl-PL" dirty="0"/>
          </a:p>
        </p:txBody>
      </p:sp>
      <p:sp>
        <p:nvSpPr>
          <p:cNvPr id="62" name="Prostokąt zaokrąglony 61"/>
          <p:cNvSpPr/>
          <p:nvPr/>
        </p:nvSpPr>
        <p:spPr>
          <a:xfrm>
            <a:off x="1979640" y="2276840"/>
            <a:ext cx="367251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3" name="Prostokąt zaokrąglony 62"/>
          <p:cNvSpPr/>
          <p:nvPr/>
        </p:nvSpPr>
        <p:spPr>
          <a:xfrm>
            <a:off x="1043510" y="3501010"/>
            <a:ext cx="367251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4" name="Prostokąt zaokrąglony 63"/>
          <p:cNvSpPr/>
          <p:nvPr/>
        </p:nvSpPr>
        <p:spPr>
          <a:xfrm>
            <a:off x="3059790" y="4653170"/>
            <a:ext cx="367251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5" name="Prostokąt zaokrąglony 64"/>
          <p:cNvSpPr/>
          <p:nvPr/>
        </p:nvSpPr>
        <p:spPr>
          <a:xfrm>
            <a:off x="6732300" y="2204830"/>
            <a:ext cx="208829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6" name="Prostokąt zaokrąglony 65"/>
          <p:cNvSpPr/>
          <p:nvPr/>
        </p:nvSpPr>
        <p:spPr>
          <a:xfrm>
            <a:off x="5148080" y="3429000"/>
            <a:ext cx="208829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7" name="Prostokąt zaokrąglony 66"/>
          <p:cNvSpPr/>
          <p:nvPr/>
        </p:nvSpPr>
        <p:spPr>
          <a:xfrm>
            <a:off x="6804310" y="4653170"/>
            <a:ext cx="208829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4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az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55" y="4748971"/>
            <a:ext cx="264633" cy="348107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98" y="4653181"/>
            <a:ext cx="231520" cy="42549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Decloning</a:t>
            </a:r>
            <a:r>
              <a:rPr lang="pl-PL" dirty="0" smtClean="0"/>
              <a:t> </a:t>
            </a:r>
            <a:r>
              <a:rPr lang="pl-PL" dirty="0" err="1" smtClean="0"/>
              <a:t>Toward</a:t>
            </a:r>
            <a:r>
              <a:rPr lang="pl-PL" dirty="0" smtClean="0"/>
              <a:t> Single-</a:t>
            </a:r>
            <a:r>
              <a:rPr lang="pl-PL" dirty="0" err="1" smtClean="0"/>
              <a:t>Peakedness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5559956" y="38790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3399656" y="45991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839856" y="452715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7720256" y="452715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6280056" y="452715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>
            <a:stCxn id="4" idx="3"/>
            <a:endCxn id="6" idx="7"/>
          </p:cNvCxnSpPr>
          <p:nvPr/>
        </p:nvCxnSpPr>
        <p:spPr>
          <a:xfrm flipH="1">
            <a:off x="4932050" y="3971258"/>
            <a:ext cx="643724" cy="571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>
            <a:stCxn id="4" idx="2"/>
            <a:endCxn id="5" idx="7"/>
          </p:cNvCxnSpPr>
          <p:nvPr/>
        </p:nvCxnSpPr>
        <p:spPr>
          <a:xfrm flipH="1">
            <a:off x="3491850" y="3933070"/>
            <a:ext cx="2068106" cy="681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>
            <a:stCxn id="4" idx="7"/>
            <a:endCxn id="8" idx="1"/>
          </p:cNvCxnSpPr>
          <p:nvPr/>
        </p:nvCxnSpPr>
        <p:spPr>
          <a:xfrm>
            <a:off x="5652150" y="3894882"/>
            <a:ext cx="643724" cy="6480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>
            <a:stCxn id="4" idx="6"/>
            <a:endCxn id="7" idx="1"/>
          </p:cNvCxnSpPr>
          <p:nvPr/>
        </p:nvCxnSpPr>
        <p:spPr>
          <a:xfrm>
            <a:off x="5667968" y="3933070"/>
            <a:ext cx="2068106" cy="6099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41197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48398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55599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07216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7202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84403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21" name="Łącznik prostoliniowy 20"/>
          <p:cNvCxnSpPr>
            <a:endCxn id="15" idx="7"/>
          </p:cNvCxnSpPr>
          <p:nvPr/>
        </p:nvCxnSpPr>
        <p:spPr>
          <a:xfrm flipH="1">
            <a:off x="4211950" y="4527154"/>
            <a:ext cx="695550" cy="807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stCxn id="6" idx="4"/>
            <a:endCxn id="16" idx="0"/>
          </p:cNvCxnSpPr>
          <p:nvPr/>
        </p:nvCxnSpPr>
        <p:spPr>
          <a:xfrm>
            <a:off x="4893862" y="4635166"/>
            <a:ext cx="0" cy="684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>
            <a:stCxn id="6" idx="5"/>
            <a:endCxn id="17" idx="1"/>
          </p:cNvCxnSpPr>
          <p:nvPr/>
        </p:nvCxnSpPr>
        <p:spPr>
          <a:xfrm>
            <a:off x="4932050" y="4619348"/>
            <a:ext cx="643724" cy="715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 flipH="1">
            <a:off x="7110354" y="4563162"/>
            <a:ext cx="695550" cy="807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>
            <a:stCxn id="7" idx="4"/>
            <a:endCxn id="19" idx="0"/>
          </p:cNvCxnSpPr>
          <p:nvPr/>
        </p:nvCxnSpPr>
        <p:spPr>
          <a:xfrm>
            <a:off x="7774262" y="4635166"/>
            <a:ext cx="0" cy="684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7830454" y="4655356"/>
            <a:ext cx="643724" cy="715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Elipsa 29"/>
          <p:cNvSpPr/>
          <p:nvPr/>
        </p:nvSpPr>
        <p:spPr>
          <a:xfrm>
            <a:off x="5199906" y="611137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1" name="Elipsa 30"/>
          <p:cNvSpPr/>
          <p:nvPr/>
        </p:nvSpPr>
        <p:spPr>
          <a:xfrm>
            <a:off x="5920006" y="611137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32" name="Łącznik prostoliniowy 31"/>
          <p:cNvCxnSpPr>
            <a:stCxn id="17" idx="5"/>
          </p:cNvCxnSpPr>
          <p:nvPr/>
        </p:nvCxnSpPr>
        <p:spPr>
          <a:xfrm>
            <a:off x="5652150" y="5411458"/>
            <a:ext cx="339866" cy="69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>
            <a:stCxn id="17" idx="3"/>
            <a:endCxn id="30" idx="0"/>
          </p:cNvCxnSpPr>
          <p:nvPr/>
        </p:nvCxnSpPr>
        <p:spPr>
          <a:xfrm flipH="1">
            <a:off x="5253912" y="5411458"/>
            <a:ext cx="321862" cy="69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Elipsa 35"/>
          <p:cNvSpPr/>
          <p:nvPr/>
        </p:nvSpPr>
        <p:spPr>
          <a:xfrm>
            <a:off x="4767846" y="4455144"/>
            <a:ext cx="252032" cy="270036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42" name="Dowolny kształt 41"/>
          <p:cNvSpPr/>
          <p:nvPr/>
        </p:nvSpPr>
        <p:spPr>
          <a:xfrm>
            <a:off x="2771750" y="3861060"/>
            <a:ext cx="5788299" cy="1237157"/>
          </a:xfrm>
          <a:custGeom>
            <a:avLst/>
            <a:gdLst>
              <a:gd name="connsiteX0" fmla="*/ 241517 w 6055682"/>
              <a:gd name="connsiteY0" fmla="*/ 674557 h 1390332"/>
              <a:gd name="connsiteX1" fmla="*/ 586291 w 6055682"/>
              <a:gd name="connsiteY1" fmla="*/ 1364105 h 1390332"/>
              <a:gd name="connsiteX2" fmla="*/ 5338173 w 6055682"/>
              <a:gd name="connsiteY2" fmla="*/ 1124262 h 1390332"/>
              <a:gd name="connsiteX3" fmla="*/ 5952770 w 6055682"/>
              <a:gd name="connsiteY3" fmla="*/ 0 h 1390332"/>
              <a:gd name="connsiteX0" fmla="*/ 51812 w 5830917"/>
              <a:gd name="connsiteY0" fmla="*/ 674557 h 1458470"/>
              <a:gd name="connsiteX1" fmla="*/ 1355956 w 5830917"/>
              <a:gd name="connsiteY1" fmla="*/ 1439056 h 1458470"/>
              <a:gd name="connsiteX2" fmla="*/ 5148468 w 5830917"/>
              <a:gd name="connsiteY2" fmla="*/ 1124262 h 1458470"/>
              <a:gd name="connsiteX3" fmla="*/ 5763065 w 5830917"/>
              <a:gd name="connsiteY3" fmla="*/ 0 h 1458470"/>
              <a:gd name="connsiteX0" fmla="*/ 51812 w 5830917"/>
              <a:gd name="connsiteY0" fmla="*/ 674557 h 1440376"/>
              <a:gd name="connsiteX1" fmla="*/ 1355956 w 5830917"/>
              <a:gd name="connsiteY1" fmla="*/ 1439056 h 1440376"/>
              <a:gd name="connsiteX2" fmla="*/ 5148468 w 5830917"/>
              <a:gd name="connsiteY2" fmla="*/ 1124262 h 1440376"/>
              <a:gd name="connsiteX3" fmla="*/ 5763065 w 5830917"/>
              <a:gd name="connsiteY3" fmla="*/ 0 h 1440376"/>
              <a:gd name="connsiteX0" fmla="*/ 47066 w 5777803"/>
              <a:gd name="connsiteY0" fmla="*/ 674557 h 1484235"/>
              <a:gd name="connsiteX1" fmla="*/ 1351210 w 5777803"/>
              <a:gd name="connsiteY1" fmla="*/ 1439056 h 1484235"/>
              <a:gd name="connsiteX2" fmla="*/ 4529125 w 5777803"/>
              <a:gd name="connsiteY2" fmla="*/ 1244184 h 1484235"/>
              <a:gd name="connsiteX3" fmla="*/ 5758319 w 5777803"/>
              <a:gd name="connsiteY3" fmla="*/ 0 h 1484235"/>
              <a:gd name="connsiteX0" fmla="*/ 47066 w 5807174"/>
              <a:gd name="connsiteY0" fmla="*/ 434715 h 1237157"/>
              <a:gd name="connsiteX1" fmla="*/ 1351210 w 5807174"/>
              <a:gd name="connsiteY1" fmla="*/ 1199214 h 1237157"/>
              <a:gd name="connsiteX2" fmla="*/ 4529125 w 5807174"/>
              <a:gd name="connsiteY2" fmla="*/ 1004342 h 1237157"/>
              <a:gd name="connsiteX3" fmla="*/ 5788299 w 5807174"/>
              <a:gd name="connsiteY3" fmla="*/ 0 h 1237157"/>
              <a:gd name="connsiteX0" fmla="*/ 47066 w 5788299"/>
              <a:gd name="connsiteY0" fmla="*/ 434715 h 1237157"/>
              <a:gd name="connsiteX1" fmla="*/ 1351210 w 5788299"/>
              <a:gd name="connsiteY1" fmla="*/ 1199214 h 1237157"/>
              <a:gd name="connsiteX2" fmla="*/ 4529125 w 5788299"/>
              <a:gd name="connsiteY2" fmla="*/ 1004342 h 1237157"/>
              <a:gd name="connsiteX3" fmla="*/ 5788299 w 5788299"/>
              <a:gd name="connsiteY3" fmla="*/ 0 h 123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8299" h="1237157">
                <a:moveTo>
                  <a:pt x="47066" y="434715"/>
                </a:moveTo>
                <a:cubicBezTo>
                  <a:pt x="-205269" y="742013"/>
                  <a:pt x="604200" y="1104276"/>
                  <a:pt x="1351210" y="1199214"/>
                </a:cubicBezTo>
                <a:cubicBezTo>
                  <a:pt x="2098220" y="1294152"/>
                  <a:pt x="3789610" y="1204211"/>
                  <a:pt x="4529125" y="1004342"/>
                </a:cubicBezTo>
                <a:cubicBezTo>
                  <a:pt x="5268640" y="804473"/>
                  <a:pt x="5658384" y="508415"/>
                  <a:pt x="5788299" y="0"/>
                </a:cubicBezTo>
              </a:path>
            </a:pathLst>
          </a:cu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Dowolny kształt 36"/>
          <p:cNvSpPr/>
          <p:nvPr/>
        </p:nvSpPr>
        <p:spPr>
          <a:xfrm>
            <a:off x="3860800" y="5021943"/>
            <a:ext cx="2162629" cy="908494"/>
          </a:xfrm>
          <a:custGeom>
            <a:avLst/>
            <a:gdLst>
              <a:gd name="connsiteX0" fmla="*/ 0 w 2162629"/>
              <a:gd name="connsiteY0" fmla="*/ 0 h 908494"/>
              <a:gd name="connsiteX1" fmla="*/ 87086 w 2162629"/>
              <a:gd name="connsiteY1" fmla="*/ 667657 h 908494"/>
              <a:gd name="connsiteX2" fmla="*/ 420914 w 2162629"/>
              <a:gd name="connsiteY2" fmla="*/ 856343 h 908494"/>
              <a:gd name="connsiteX3" fmla="*/ 1770743 w 2162629"/>
              <a:gd name="connsiteY3" fmla="*/ 885371 h 908494"/>
              <a:gd name="connsiteX4" fmla="*/ 2061029 w 2162629"/>
              <a:gd name="connsiteY4" fmla="*/ 551543 h 908494"/>
              <a:gd name="connsiteX5" fmla="*/ 2162629 w 2162629"/>
              <a:gd name="connsiteY5" fmla="*/ 43543 h 90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629" h="908494">
                <a:moveTo>
                  <a:pt x="0" y="0"/>
                </a:moveTo>
                <a:cubicBezTo>
                  <a:pt x="8467" y="262466"/>
                  <a:pt x="16934" y="524933"/>
                  <a:pt x="87086" y="667657"/>
                </a:cubicBezTo>
                <a:cubicBezTo>
                  <a:pt x="157238" y="810381"/>
                  <a:pt x="140305" y="820057"/>
                  <a:pt x="420914" y="856343"/>
                </a:cubicBezTo>
                <a:cubicBezTo>
                  <a:pt x="701523" y="892629"/>
                  <a:pt x="1497391" y="936171"/>
                  <a:pt x="1770743" y="885371"/>
                </a:cubicBezTo>
                <a:cubicBezTo>
                  <a:pt x="2044095" y="834571"/>
                  <a:pt x="1995715" y="691848"/>
                  <a:pt x="2061029" y="551543"/>
                </a:cubicBezTo>
                <a:cubicBezTo>
                  <a:pt x="2126343" y="411238"/>
                  <a:pt x="2144486" y="227390"/>
                  <a:pt x="2162629" y="43543"/>
                </a:cubicBezTo>
              </a:path>
            </a:pathLst>
          </a:cu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Dowolny kształt 42"/>
          <p:cNvSpPr/>
          <p:nvPr/>
        </p:nvSpPr>
        <p:spPr>
          <a:xfrm rot="21350077">
            <a:off x="6567800" y="4297705"/>
            <a:ext cx="2170584" cy="1692662"/>
          </a:xfrm>
          <a:custGeom>
            <a:avLst/>
            <a:gdLst>
              <a:gd name="connsiteX0" fmla="*/ 0 w 2162629"/>
              <a:gd name="connsiteY0" fmla="*/ 0 h 908494"/>
              <a:gd name="connsiteX1" fmla="*/ 87086 w 2162629"/>
              <a:gd name="connsiteY1" fmla="*/ 667657 h 908494"/>
              <a:gd name="connsiteX2" fmla="*/ 420914 w 2162629"/>
              <a:gd name="connsiteY2" fmla="*/ 856343 h 908494"/>
              <a:gd name="connsiteX3" fmla="*/ 1770743 w 2162629"/>
              <a:gd name="connsiteY3" fmla="*/ 885371 h 908494"/>
              <a:gd name="connsiteX4" fmla="*/ 2061029 w 2162629"/>
              <a:gd name="connsiteY4" fmla="*/ 551543 h 908494"/>
              <a:gd name="connsiteX5" fmla="*/ 2162629 w 2162629"/>
              <a:gd name="connsiteY5" fmla="*/ 43543 h 908494"/>
              <a:gd name="connsiteX0" fmla="*/ 0 w 2171063"/>
              <a:gd name="connsiteY0" fmla="*/ 72264 h 864951"/>
              <a:gd name="connsiteX1" fmla="*/ 95520 w 2171063"/>
              <a:gd name="connsiteY1" fmla="*/ 624114 h 864951"/>
              <a:gd name="connsiteX2" fmla="*/ 429348 w 2171063"/>
              <a:gd name="connsiteY2" fmla="*/ 812800 h 864951"/>
              <a:gd name="connsiteX3" fmla="*/ 1779177 w 2171063"/>
              <a:gd name="connsiteY3" fmla="*/ 841828 h 864951"/>
              <a:gd name="connsiteX4" fmla="*/ 2069463 w 2171063"/>
              <a:gd name="connsiteY4" fmla="*/ 508000 h 864951"/>
              <a:gd name="connsiteX5" fmla="*/ 2171063 w 2171063"/>
              <a:gd name="connsiteY5" fmla="*/ 0 h 864951"/>
              <a:gd name="connsiteX0" fmla="*/ 0 w 2070243"/>
              <a:gd name="connsiteY0" fmla="*/ 588695 h 1381382"/>
              <a:gd name="connsiteX1" fmla="*/ 95520 w 2070243"/>
              <a:gd name="connsiteY1" fmla="*/ 1140545 h 1381382"/>
              <a:gd name="connsiteX2" fmla="*/ 429348 w 2070243"/>
              <a:gd name="connsiteY2" fmla="*/ 1329231 h 1381382"/>
              <a:gd name="connsiteX3" fmla="*/ 1779177 w 2070243"/>
              <a:gd name="connsiteY3" fmla="*/ 1358259 h 1381382"/>
              <a:gd name="connsiteX4" fmla="*/ 2069463 w 2070243"/>
              <a:gd name="connsiteY4" fmla="*/ 1024431 h 1381382"/>
              <a:gd name="connsiteX5" fmla="*/ 1873961 w 2070243"/>
              <a:gd name="connsiteY5" fmla="*/ 0 h 1381382"/>
              <a:gd name="connsiteX0" fmla="*/ 0 w 2163488"/>
              <a:gd name="connsiteY0" fmla="*/ 588695 h 1402434"/>
              <a:gd name="connsiteX1" fmla="*/ 95520 w 2163488"/>
              <a:gd name="connsiteY1" fmla="*/ 1140545 h 1402434"/>
              <a:gd name="connsiteX2" fmla="*/ 429348 w 2163488"/>
              <a:gd name="connsiteY2" fmla="*/ 1329231 h 1402434"/>
              <a:gd name="connsiteX3" fmla="*/ 1779177 w 2163488"/>
              <a:gd name="connsiteY3" fmla="*/ 1358259 h 1402434"/>
              <a:gd name="connsiteX4" fmla="*/ 2162927 w 2163488"/>
              <a:gd name="connsiteY4" fmla="*/ 740184 h 1402434"/>
              <a:gd name="connsiteX5" fmla="*/ 1873961 w 2163488"/>
              <a:gd name="connsiteY5" fmla="*/ 0 h 1402434"/>
              <a:gd name="connsiteX0" fmla="*/ 0 w 2170584"/>
              <a:gd name="connsiteY0" fmla="*/ 503865 h 1402434"/>
              <a:gd name="connsiteX1" fmla="*/ 102616 w 2170584"/>
              <a:gd name="connsiteY1" fmla="*/ 1140545 h 1402434"/>
              <a:gd name="connsiteX2" fmla="*/ 436444 w 2170584"/>
              <a:gd name="connsiteY2" fmla="*/ 1329231 h 1402434"/>
              <a:gd name="connsiteX3" fmla="*/ 1786273 w 2170584"/>
              <a:gd name="connsiteY3" fmla="*/ 1358259 h 1402434"/>
              <a:gd name="connsiteX4" fmla="*/ 2170023 w 2170584"/>
              <a:gd name="connsiteY4" fmla="*/ 740184 h 1402434"/>
              <a:gd name="connsiteX5" fmla="*/ 1881057 w 2170584"/>
              <a:gd name="connsiteY5" fmla="*/ 0 h 140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584" h="1402434">
                <a:moveTo>
                  <a:pt x="0" y="503865"/>
                </a:moveTo>
                <a:cubicBezTo>
                  <a:pt x="8467" y="766331"/>
                  <a:pt x="29875" y="1002984"/>
                  <a:pt x="102616" y="1140545"/>
                </a:cubicBezTo>
                <a:cubicBezTo>
                  <a:pt x="175357" y="1278106"/>
                  <a:pt x="155835" y="1292945"/>
                  <a:pt x="436444" y="1329231"/>
                </a:cubicBezTo>
                <a:cubicBezTo>
                  <a:pt x="717053" y="1365517"/>
                  <a:pt x="1497343" y="1456433"/>
                  <a:pt x="1786273" y="1358259"/>
                </a:cubicBezTo>
                <a:cubicBezTo>
                  <a:pt x="2075203" y="1260085"/>
                  <a:pt x="2154226" y="966560"/>
                  <a:pt x="2170023" y="740184"/>
                </a:cubicBezTo>
                <a:cubicBezTo>
                  <a:pt x="2185820" y="513808"/>
                  <a:pt x="1862914" y="183847"/>
                  <a:pt x="1881057" y="0"/>
                </a:cubicBezTo>
              </a:path>
            </a:pathLst>
          </a:cu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448282"/>
          </a:xfrm>
        </p:spPr>
        <p:txBody>
          <a:bodyPr/>
          <a:lstStyle/>
          <a:p>
            <a:r>
              <a:rPr lang="pl-PL" dirty="0" err="1" smtClean="0"/>
              <a:t>Decloning</a:t>
            </a:r>
            <a:endParaRPr lang="pl-PL" dirty="0" smtClean="0"/>
          </a:p>
          <a:p>
            <a:pPr lvl="1"/>
            <a:r>
              <a:rPr lang="pl-PL" dirty="0" err="1" smtClean="0"/>
              <a:t>Operation</a:t>
            </a:r>
            <a:r>
              <a:rPr lang="pl-PL" dirty="0" smtClean="0"/>
              <a:t> of </a:t>
            </a:r>
            <a:r>
              <a:rPr lang="pl-PL" dirty="0" err="1" smtClean="0"/>
              <a:t>contracting</a:t>
            </a:r>
            <a:r>
              <a:rPr lang="pl-PL" dirty="0" smtClean="0"/>
              <a:t> a clone-set </a:t>
            </a:r>
            <a:r>
              <a:rPr lang="pl-PL" dirty="0" err="1" smtClean="0"/>
              <a:t>into</a:t>
            </a:r>
            <a:r>
              <a:rPr lang="pl-PL" dirty="0" smtClean="0"/>
              <a:t> a single </a:t>
            </a:r>
            <a:r>
              <a:rPr lang="pl-PL" dirty="0" err="1" smtClean="0"/>
              <a:t>candidate</a:t>
            </a:r>
            <a:endParaRPr lang="pl-PL" dirty="0" smtClean="0"/>
          </a:p>
          <a:p>
            <a:pPr marL="393192" lvl="1" indent="0">
              <a:buNone/>
            </a:pPr>
            <a:endParaRPr lang="pl-PL" dirty="0"/>
          </a:p>
          <a:p>
            <a:r>
              <a:rPr lang="pl-PL" dirty="0" smtClean="0"/>
              <a:t>We </a:t>
            </a:r>
            <a:r>
              <a:rPr lang="pl-PL" dirty="0" err="1" smtClean="0"/>
              <a:t>have</a:t>
            </a:r>
            <a:r>
              <a:rPr lang="pl-PL" dirty="0" smtClean="0"/>
              <a:t> a </a:t>
            </a:r>
            <a:r>
              <a:rPr lang="pl-PL" dirty="0" err="1" smtClean="0"/>
              <a:t>polynomial-time</a:t>
            </a:r>
            <a:r>
              <a:rPr lang="pl-PL" dirty="0" smtClean="0"/>
              <a:t> </a:t>
            </a:r>
            <a:r>
              <a:rPr lang="pl-PL" dirty="0" err="1" smtClean="0"/>
              <a:t>algorithm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finds</a:t>
            </a:r>
            <a:r>
              <a:rPr lang="pl-PL" dirty="0" smtClean="0"/>
              <a:t> a </a:t>
            </a:r>
            <a:r>
              <a:rPr lang="pl-PL" dirty="0" err="1" smtClean="0"/>
              <a:t>decloning</a:t>
            </a:r>
            <a:r>
              <a:rPr lang="pl-PL" dirty="0" smtClean="0"/>
              <a:t> of a </a:t>
            </a:r>
            <a:r>
              <a:rPr lang="pl-PL" dirty="0" err="1" smtClean="0"/>
              <a:t>preference</a:t>
            </a:r>
            <a:r>
              <a:rPr lang="pl-PL" dirty="0" smtClean="0"/>
              <a:t> profile </a:t>
            </a:r>
            <a:r>
              <a:rPr lang="pl-PL" dirty="0" err="1" smtClean="0"/>
              <a:t>such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The profile </a:t>
            </a:r>
            <a:r>
              <a:rPr lang="pl-PL" dirty="0" err="1" smtClean="0"/>
              <a:t>becomes</a:t>
            </a:r>
            <a:r>
              <a:rPr lang="pl-PL" dirty="0" smtClean="0"/>
              <a:t> single-</a:t>
            </a:r>
            <a:r>
              <a:rPr lang="pl-PL" dirty="0" err="1" smtClean="0"/>
              <a:t>peaked</a:t>
            </a:r>
            <a:endParaRPr lang="pl-PL" dirty="0" smtClean="0"/>
          </a:p>
          <a:p>
            <a:pPr lvl="1"/>
            <a:r>
              <a:rPr lang="pl-PL" dirty="0" smtClean="0"/>
              <a:t>Maximum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candidates</a:t>
            </a:r>
            <a:r>
              <a:rPr lang="pl-PL" dirty="0" smtClean="0"/>
              <a:t> </a:t>
            </a:r>
            <a:r>
              <a:rPr lang="pl-PL" dirty="0" err="1" smtClean="0"/>
              <a:t>remain</a:t>
            </a:r>
            <a:r>
              <a:rPr lang="pl-PL" dirty="0" smtClean="0"/>
              <a:t> in the </a:t>
            </a:r>
            <a:r>
              <a:rPr lang="pl-PL" dirty="0" err="1" smtClean="0"/>
              <a:t>election</a:t>
            </a:r>
            <a:endParaRPr lang="pl-PL" dirty="0" smtClean="0"/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36" y="6276552"/>
            <a:ext cx="328302" cy="355435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28" y="6289251"/>
            <a:ext cx="328302" cy="355435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65" y="5444566"/>
            <a:ext cx="248598" cy="420469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63" y="5466901"/>
            <a:ext cx="248598" cy="420469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52" y="5495764"/>
            <a:ext cx="248598" cy="420469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04" y="5446402"/>
            <a:ext cx="325132" cy="352003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05" y="5454483"/>
            <a:ext cx="325132" cy="3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55" y="4748971"/>
            <a:ext cx="264633" cy="348107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98" y="4653181"/>
            <a:ext cx="231520" cy="42549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Decloning</a:t>
            </a:r>
            <a:r>
              <a:rPr lang="pl-PL" dirty="0" smtClean="0"/>
              <a:t> </a:t>
            </a:r>
            <a:r>
              <a:rPr lang="pl-PL" dirty="0" err="1" smtClean="0"/>
              <a:t>Toward</a:t>
            </a:r>
            <a:r>
              <a:rPr lang="pl-PL" dirty="0" smtClean="0"/>
              <a:t> Single-</a:t>
            </a:r>
            <a:r>
              <a:rPr lang="pl-PL" dirty="0" err="1" smtClean="0"/>
              <a:t>Peakedness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5559956" y="38790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3399656" y="45991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839856" y="452715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7720256" y="452715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6280056" y="452715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>
            <a:stCxn id="4" idx="3"/>
            <a:endCxn id="6" idx="7"/>
          </p:cNvCxnSpPr>
          <p:nvPr/>
        </p:nvCxnSpPr>
        <p:spPr>
          <a:xfrm flipH="1">
            <a:off x="4932050" y="3971258"/>
            <a:ext cx="643724" cy="571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>
            <a:stCxn id="4" idx="2"/>
            <a:endCxn id="5" idx="7"/>
          </p:cNvCxnSpPr>
          <p:nvPr/>
        </p:nvCxnSpPr>
        <p:spPr>
          <a:xfrm flipH="1">
            <a:off x="3491850" y="3933070"/>
            <a:ext cx="2068106" cy="681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>
            <a:stCxn id="4" idx="7"/>
            <a:endCxn id="8" idx="1"/>
          </p:cNvCxnSpPr>
          <p:nvPr/>
        </p:nvCxnSpPr>
        <p:spPr>
          <a:xfrm>
            <a:off x="5652150" y="3894882"/>
            <a:ext cx="643724" cy="6480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>
            <a:stCxn id="4" idx="6"/>
            <a:endCxn id="7" idx="1"/>
          </p:cNvCxnSpPr>
          <p:nvPr/>
        </p:nvCxnSpPr>
        <p:spPr>
          <a:xfrm>
            <a:off x="5667968" y="3933070"/>
            <a:ext cx="2068106" cy="6099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41197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48398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55599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07216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7202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8440356" y="531926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21" name="Łącznik prostoliniowy 20"/>
          <p:cNvCxnSpPr>
            <a:endCxn id="15" idx="7"/>
          </p:cNvCxnSpPr>
          <p:nvPr/>
        </p:nvCxnSpPr>
        <p:spPr>
          <a:xfrm flipH="1">
            <a:off x="4211950" y="4527154"/>
            <a:ext cx="695550" cy="807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stCxn id="6" idx="4"/>
            <a:endCxn id="16" idx="0"/>
          </p:cNvCxnSpPr>
          <p:nvPr/>
        </p:nvCxnSpPr>
        <p:spPr>
          <a:xfrm>
            <a:off x="4893862" y="4635166"/>
            <a:ext cx="0" cy="684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>
            <a:stCxn id="6" idx="5"/>
            <a:endCxn id="17" idx="1"/>
          </p:cNvCxnSpPr>
          <p:nvPr/>
        </p:nvCxnSpPr>
        <p:spPr>
          <a:xfrm>
            <a:off x="4932050" y="4619348"/>
            <a:ext cx="643724" cy="715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 flipH="1">
            <a:off x="7110354" y="4563162"/>
            <a:ext cx="695550" cy="807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>
            <a:stCxn id="7" idx="4"/>
            <a:endCxn id="19" idx="0"/>
          </p:cNvCxnSpPr>
          <p:nvPr/>
        </p:nvCxnSpPr>
        <p:spPr>
          <a:xfrm>
            <a:off x="7774262" y="4635166"/>
            <a:ext cx="0" cy="684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7830454" y="4655356"/>
            <a:ext cx="643724" cy="715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Elipsa 29"/>
          <p:cNvSpPr/>
          <p:nvPr/>
        </p:nvSpPr>
        <p:spPr>
          <a:xfrm>
            <a:off x="5199906" y="611137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1" name="Elipsa 30"/>
          <p:cNvSpPr/>
          <p:nvPr/>
        </p:nvSpPr>
        <p:spPr>
          <a:xfrm>
            <a:off x="5920006" y="6111374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cxnSp>
        <p:nvCxnSpPr>
          <p:cNvPr id="32" name="Łącznik prostoliniowy 31"/>
          <p:cNvCxnSpPr>
            <a:stCxn id="17" idx="5"/>
          </p:cNvCxnSpPr>
          <p:nvPr/>
        </p:nvCxnSpPr>
        <p:spPr>
          <a:xfrm>
            <a:off x="5652150" y="5411458"/>
            <a:ext cx="339866" cy="69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>
            <a:stCxn id="17" idx="3"/>
            <a:endCxn id="30" idx="0"/>
          </p:cNvCxnSpPr>
          <p:nvPr/>
        </p:nvCxnSpPr>
        <p:spPr>
          <a:xfrm flipH="1">
            <a:off x="5253912" y="5411458"/>
            <a:ext cx="321862" cy="69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Elipsa 35"/>
          <p:cNvSpPr/>
          <p:nvPr/>
        </p:nvSpPr>
        <p:spPr>
          <a:xfrm>
            <a:off x="4767846" y="4455144"/>
            <a:ext cx="252032" cy="270036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8" name="Dowolny kształt 37"/>
          <p:cNvSpPr/>
          <p:nvPr/>
        </p:nvSpPr>
        <p:spPr>
          <a:xfrm>
            <a:off x="2902857" y="4339771"/>
            <a:ext cx="6019538" cy="1692915"/>
          </a:xfrm>
          <a:custGeom>
            <a:avLst/>
            <a:gdLst>
              <a:gd name="connsiteX0" fmla="*/ 0 w 6019538"/>
              <a:gd name="connsiteY0" fmla="*/ 348343 h 1692915"/>
              <a:gd name="connsiteX1" fmla="*/ 232229 w 6019538"/>
              <a:gd name="connsiteY1" fmla="*/ 711200 h 1692915"/>
              <a:gd name="connsiteX2" fmla="*/ 870857 w 6019538"/>
              <a:gd name="connsiteY2" fmla="*/ 783772 h 1692915"/>
              <a:gd name="connsiteX3" fmla="*/ 1030514 w 6019538"/>
              <a:gd name="connsiteY3" fmla="*/ 1494972 h 1692915"/>
              <a:gd name="connsiteX4" fmla="*/ 1407886 w 6019538"/>
              <a:gd name="connsiteY4" fmla="*/ 1582058 h 1692915"/>
              <a:gd name="connsiteX5" fmla="*/ 2699657 w 6019538"/>
              <a:gd name="connsiteY5" fmla="*/ 1625600 h 1692915"/>
              <a:gd name="connsiteX6" fmla="*/ 3106057 w 6019538"/>
              <a:gd name="connsiteY6" fmla="*/ 827315 h 1692915"/>
              <a:gd name="connsiteX7" fmla="*/ 3672114 w 6019538"/>
              <a:gd name="connsiteY7" fmla="*/ 609600 h 1692915"/>
              <a:gd name="connsiteX8" fmla="*/ 4005943 w 6019538"/>
              <a:gd name="connsiteY8" fmla="*/ 1567543 h 1692915"/>
              <a:gd name="connsiteX9" fmla="*/ 5675086 w 6019538"/>
              <a:gd name="connsiteY9" fmla="*/ 1596572 h 1692915"/>
              <a:gd name="connsiteX10" fmla="*/ 5805714 w 6019538"/>
              <a:gd name="connsiteY10" fmla="*/ 783772 h 1692915"/>
              <a:gd name="connsiteX11" fmla="*/ 5588000 w 6019538"/>
              <a:gd name="connsiteY11" fmla="*/ 348343 h 1692915"/>
              <a:gd name="connsiteX12" fmla="*/ 5965372 w 6019538"/>
              <a:gd name="connsiteY12" fmla="*/ 72572 h 1692915"/>
              <a:gd name="connsiteX13" fmla="*/ 6008914 w 6019538"/>
              <a:gd name="connsiteY13" fmla="*/ 0 h 169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9538" h="1692915">
                <a:moveTo>
                  <a:pt x="0" y="348343"/>
                </a:moveTo>
                <a:cubicBezTo>
                  <a:pt x="43543" y="493486"/>
                  <a:pt x="87086" y="638629"/>
                  <a:pt x="232229" y="711200"/>
                </a:cubicBezTo>
                <a:cubicBezTo>
                  <a:pt x="377372" y="783771"/>
                  <a:pt x="737810" y="653143"/>
                  <a:pt x="870857" y="783772"/>
                </a:cubicBezTo>
                <a:cubicBezTo>
                  <a:pt x="1003905" y="914401"/>
                  <a:pt x="941009" y="1361924"/>
                  <a:pt x="1030514" y="1494972"/>
                </a:cubicBezTo>
                <a:cubicBezTo>
                  <a:pt x="1120019" y="1628020"/>
                  <a:pt x="1129696" y="1560287"/>
                  <a:pt x="1407886" y="1582058"/>
                </a:cubicBezTo>
                <a:cubicBezTo>
                  <a:pt x="1686076" y="1603829"/>
                  <a:pt x="2416628" y="1751391"/>
                  <a:pt x="2699657" y="1625600"/>
                </a:cubicBezTo>
                <a:cubicBezTo>
                  <a:pt x="2982686" y="1499809"/>
                  <a:pt x="2943981" y="996648"/>
                  <a:pt x="3106057" y="827315"/>
                </a:cubicBezTo>
                <a:cubicBezTo>
                  <a:pt x="3268133" y="657982"/>
                  <a:pt x="3522133" y="486229"/>
                  <a:pt x="3672114" y="609600"/>
                </a:cubicBezTo>
                <a:cubicBezTo>
                  <a:pt x="3822095" y="732971"/>
                  <a:pt x="3672114" y="1403048"/>
                  <a:pt x="4005943" y="1567543"/>
                </a:cubicBezTo>
                <a:cubicBezTo>
                  <a:pt x="4339772" y="1732038"/>
                  <a:pt x="5375124" y="1727201"/>
                  <a:pt x="5675086" y="1596572"/>
                </a:cubicBezTo>
                <a:cubicBezTo>
                  <a:pt x="5975048" y="1465944"/>
                  <a:pt x="5820228" y="991810"/>
                  <a:pt x="5805714" y="783772"/>
                </a:cubicBezTo>
                <a:cubicBezTo>
                  <a:pt x="5791200" y="575734"/>
                  <a:pt x="5561390" y="466876"/>
                  <a:pt x="5588000" y="348343"/>
                </a:cubicBezTo>
                <a:cubicBezTo>
                  <a:pt x="5614610" y="229810"/>
                  <a:pt x="5895220" y="130629"/>
                  <a:pt x="5965372" y="72572"/>
                </a:cubicBezTo>
                <a:cubicBezTo>
                  <a:pt x="6035524" y="14515"/>
                  <a:pt x="6022219" y="7257"/>
                  <a:pt x="6008914" y="0"/>
                </a:cubicBezTo>
              </a:path>
            </a:pathLst>
          </a:cu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448282"/>
          </a:xfrm>
        </p:spPr>
        <p:txBody>
          <a:bodyPr/>
          <a:lstStyle/>
          <a:p>
            <a:r>
              <a:rPr lang="pl-PL" dirty="0" err="1" smtClean="0"/>
              <a:t>Decloning</a:t>
            </a:r>
            <a:endParaRPr lang="pl-PL" dirty="0" smtClean="0"/>
          </a:p>
          <a:p>
            <a:pPr lvl="1"/>
            <a:r>
              <a:rPr lang="pl-PL" dirty="0" err="1" smtClean="0"/>
              <a:t>Operation</a:t>
            </a:r>
            <a:r>
              <a:rPr lang="pl-PL" dirty="0" smtClean="0"/>
              <a:t> of </a:t>
            </a:r>
            <a:r>
              <a:rPr lang="pl-PL" dirty="0" err="1" smtClean="0"/>
              <a:t>contracting</a:t>
            </a:r>
            <a:r>
              <a:rPr lang="pl-PL" dirty="0" smtClean="0"/>
              <a:t> a clone-set </a:t>
            </a:r>
            <a:r>
              <a:rPr lang="pl-PL" dirty="0" err="1" smtClean="0"/>
              <a:t>into</a:t>
            </a:r>
            <a:r>
              <a:rPr lang="pl-PL" dirty="0" smtClean="0"/>
              <a:t> a single </a:t>
            </a:r>
            <a:r>
              <a:rPr lang="pl-PL" dirty="0" err="1" smtClean="0"/>
              <a:t>candidate</a:t>
            </a:r>
            <a:endParaRPr lang="pl-PL" dirty="0" smtClean="0"/>
          </a:p>
          <a:p>
            <a:pPr marL="393192" lvl="1" indent="0">
              <a:buNone/>
            </a:pPr>
            <a:endParaRPr lang="pl-PL" dirty="0"/>
          </a:p>
          <a:p>
            <a:r>
              <a:rPr lang="pl-PL" dirty="0" smtClean="0"/>
              <a:t>We </a:t>
            </a:r>
            <a:r>
              <a:rPr lang="pl-PL" dirty="0" err="1" smtClean="0"/>
              <a:t>have</a:t>
            </a:r>
            <a:r>
              <a:rPr lang="pl-PL" dirty="0" smtClean="0"/>
              <a:t> a </a:t>
            </a:r>
            <a:r>
              <a:rPr lang="pl-PL" dirty="0" err="1" smtClean="0"/>
              <a:t>polynomial-time</a:t>
            </a:r>
            <a:r>
              <a:rPr lang="pl-PL" dirty="0" smtClean="0"/>
              <a:t> </a:t>
            </a:r>
            <a:r>
              <a:rPr lang="pl-PL" dirty="0" err="1" smtClean="0"/>
              <a:t>algorithm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finds</a:t>
            </a:r>
            <a:r>
              <a:rPr lang="pl-PL" dirty="0" smtClean="0"/>
              <a:t> a </a:t>
            </a:r>
            <a:r>
              <a:rPr lang="pl-PL" dirty="0" err="1" smtClean="0"/>
              <a:t>decloning</a:t>
            </a:r>
            <a:r>
              <a:rPr lang="pl-PL" dirty="0" smtClean="0"/>
              <a:t> of a </a:t>
            </a:r>
            <a:r>
              <a:rPr lang="pl-PL" dirty="0" err="1" smtClean="0"/>
              <a:t>preference</a:t>
            </a:r>
            <a:r>
              <a:rPr lang="pl-PL" dirty="0" smtClean="0"/>
              <a:t> profile </a:t>
            </a:r>
            <a:r>
              <a:rPr lang="pl-PL" dirty="0" err="1" smtClean="0"/>
              <a:t>such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The profile </a:t>
            </a:r>
            <a:r>
              <a:rPr lang="pl-PL" dirty="0" err="1" smtClean="0"/>
              <a:t>becomes</a:t>
            </a:r>
            <a:r>
              <a:rPr lang="pl-PL" dirty="0" smtClean="0"/>
              <a:t> single-</a:t>
            </a:r>
            <a:r>
              <a:rPr lang="pl-PL" dirty="0" err="1" smtClean="0"/>
              <a:t>peaked</a:t>
            </a:r>
            <a:endParaRPr lang="pl-PL" dirty="0" smtClean="0"/>
          </a:p>
          <a:p>
            <a:pPr lvl="1"/>
            <a:r>
              <a:rPr lang="pl-PL" dirty="0" smtClean="0"/>
              <a:t>Maximum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candidates</a:t>
            </a:r>
            <a:r>
              <a:rPr lang="pl-PL" dirty="0" smtClean="0"/>
              <a:t> </a:t>
            </a:r>
            <a:r>
              <a:rPr lang="pl-PL" dirty="0" err="1" smtClean="0"/>
              <a:t>remain</a:t>
            </a:r>
            <a:r>
              <a:rPr lang="pl-PL" dirty="0" smtClean="0"/>
              <a:t> in the </a:t>
            </a:r>
            <a:r>
              <a:rPr lang="pl-PL" dirty="0" err="1" smtClean="0"/>
              <a:t>election</a:t>
            </a:r>
            <a:endParaRPr lang="pl-PL" dirty="0" smtClean="0"/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36" y="6276552"/>
            <a:ext cx="328302" cy="355435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28" y="6289251"/>
            <a:ext cx="328302" cy="355435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65" y="5444566"/>
            <a:ext cx="248598" cy="420469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63" y="5466901"/>
            <a:ext cx="248598" cy="420469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52" y="5495764"/>
            <a:ext cx="248598" cy="420469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04" y="5446402"/>
            <a:ext cx="325132" cy="352003"/>
          </a:xfrm>
          <a:prstGeom prst="rect">
            <a:avLst/>
          </a:prstGeom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05" y="5454483"/>
            <a:ext cx="325132" cy="3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It </a:t>
            </a:r>
            <a:r>
              <a:rPr lang="pl-PL" dirty="0" err="1" smtClean="0"/>
              <a:t>would</a:t>
            </a:r>
            <a:r>
              <a:rPr lang="pl-PL" dirty="0" smtClean="0"/>
              <a:t> be </a:t>
            </a:r>
            <a:r>
              <a:rPr lang="pl-PL" dirty="0" err="1" smtClean="0"/>
              <a:t>interesting</a:t>
            </a:r>
            <a:r>
              <a:rPr lang="pl-PL" dirty="0" smtClean="0"/>
              <a:t> to </a:t>
            </a:r>
            <a:r>
              <a:rPr lang="pl-PL" dirty="0" err="1" smtClean="0"/>
              <a:t>know</a:t>
            </a:r>
            <a:r>
              <a:rPr lang="pl-PL" dirty="0" smtClean="0"/>
              <a:t>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clones</a:t>
            </a:r>
            <a:r>
              <a:rPr lang="pl-PL" dirty="0" smtClean="0"/>
              <a:t> </a:t>
            </a:r>
            <a:r>
              <a:rPr lang="pl-PL" dirty="0" err="1" smtClean="0"/>
              <a:t>structures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implemented</a:t>
            </a:r>
            <a:r>
              <a:rPr lang="pl-PL" dirty="0" smtClean="0"/>
              <a:t> by single-</a:t>
            </a:r>
            <a:r>
              <a:rPr lang="pl-PL" dirty="0" err="1" smtClean="0"/>
              <a:t>peaked</a:t>
            </a:r>
            <a:r>
              <a:rPr lang="pl-PL" dirty="0" smtClean="0"/>
              <a:t> </a:t>
            </a:r>
            <a:r>
              <a:rPr lang="pl-PL" dirty="0" err="1" smtClean="0"/>
              <a:t>profiles</a:t>
            </a:r>
            <a:endParaRPr lang="pl-PL" dirty="0" smtClean="0"/>
          </a:p>
          <a:p>
            <a:endParaRPr lang="pl-PL" dirty="0"/>
          </a:p>
          <a:p>
            <a:pPr lvl="1"/>
            <a:r>
              <a:rPr lang="pl-PL" dirty="0" smtClean="0"/>
              <a:t>Not </a:t>
            </a:r>
            <a:r>
              <a:rPr lang="pl-PL" dirty="0" err="1" smtClean="0"/>
              <a:t>all</a:t>
            </a:r>
            <a:r>
              <a:rPr lang="pl-PL" dirty="0" smtClean="0"/>
              <a:t> clone </a:t>
            </a:r>
            <a:r>
              <a:rPr lang="pl-PL" dirty="0" err="1" smtClean="0"/>
              <a:t>structures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be!</a:t>
            </a:r>
          </a:p>
          <a:p>
            <a:pPr lvl="1"/>
            <a:endParaRPr lang="pl-PL" dirty="0"/>
          </a:p>
          <a:p>
            <a:pPr lvl="1"/>
            <a:r>
              <a:rPr lang="pl-PL" dirty="0" err="1" smtClean="0"/>
              <a:t>However</a:t>
            </a:r>
            <a:r>
              <a:rPr lang="pl-PL" dirty="0" smtClean="0"/>
              <a:t>, </a:t>
            </a:r>
            <a:r>
              <a:rPr lang="pl-PL" dirty="0" err="1" smtClean="0"/>
              <a:t>all</a:t>
            </a:r>
            <a:r>
              <a:rPr lang="pl-PL" dirty="0" smtClean="0"/>
              <a:t> clone </a:t>
            </a:r>
            <a:r>
              <a:rPr lang="pl-PL" dirty="0" err="1" smtClean="0"/>
              <a:t>structures</a:t>
            </a:r>
            <a:r>
              <a:rPr lang="pl-PL" dirty="0" smtClean="0"/>
              <a:t> </a:t>
            </a:r>
            <a:r>
              <a:rPr lang="pl-PL" dirty="0" err="1" smtClean="0"/>
              <a:t>whose</a:t>
            </a:r>
            <a:r>
              <a:rPr lang="pl-PL" dirty="0" smtClean="0"/>
              <a:t> </a:t>
            </a:r>
            <a:r>
              <a:rPr lang="pl-PL" dirty="0" err="1" smtClean="0"/>
              <a:t>tree</a:t>
            </a:r>
            <a:r>
              <a:rPr lang="pl-PL" dirty="0" smtClean="0"/>
              <a:t> </a:t>
            </a:r>
            <a:r>
              <a:rPr lang="pl-PL" dirty="0" err="1" smtClean="0"/>
              <a:t>representation</a:t>
            </a:r>
            <a:r>
              <a:rPr lang="pl-PL" dirty="0" smtClean="0"/>
              <a:t> </a:t>
            </a:r>
            <a:r>
              <a:rPr lang="pl-PL" dirty="0" err="1" smtClean="0"/>
              <a:t>contains</a:t>
            </a:r>
            <a:r>
              <a:rPr lang="pl-PL" dirty="0" smtClean="0"/>
              <a:t> P-</a:t>
            </a:r>
            <a:r>
              <a:rPr lang="pl-PL" dirty="0" err="1" smtClean="0"/>
              <a:t>nodes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implemented</a:t>
            </a:r>
            <a:endParaRPr lang="pl-PL" dirty="0" smtClean="0"/>
          </a:p>
          <a:p>
            <a:pPr lvl="1"/>
            <a:endParaRPr lang="pl-PL" dirty="0"/>
          </a:p>
          <a:p>
            <a:pPr lvl="1"/>
            <a:r>
              <a:rPr lang="pl-PL" b="1" dirty="0" err="1" smtClean="0">
                <a:solidFill>
                  <a:schemeClr val="accent2"/>
                </a:solidFill>
              </a:rPr>
              <a:t>Work</a:t>
            </a:r>
            <a:r>
              <a:rPr lang="pl-PL" b="1" dirty="0" smtClean="0">
                <a:solidFill>
                  <a:schemeClr val="accent2"/>
                </a:solidFill>
              </a:rPr>
              <a:t> in </a:t>
            </a:r>
            <a:r>
              <a:rPr lang="pl-PL" b="1" dirty="0" err="1" smtClean="0">
                <a:solidFill>
                  <a:schemeClr val="accent2"/>
                </a:solidFill>
              </a:rPr>
              <a:t>progress</a:t>
            </a:r>
            <a:r>
              <a:rPr lang="pl-PL" b="1" dirty="0" smtClean="0">
                <a:solidFill>
                  <a:schemeClr val="accent2"/>
                </a:solidFill>
              </a:rPr>
              <a:t>!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Characterizing</a:t>
            </a:r>
            <a:r>
              <a:rPr lang="pl-PL" dirty="0" smtClean="0"/>
              <a:t> Single-</a:t>
            </a:r>
            <a:r>
              <a:rPr lang="pl-PL" dirty="0" err="1" smtClean="0"/>
              <a:t>Peaked</a:t>
            </a:r>
            <a:r>
              <a:rPr lang="pl-PL" dirty="0" smtClean="0"/>
              <a:t> Clone </a:t>
            </a:r>
            <a:r>
              <a:rPr lang="pl-PL" dirty="0" err="1" smtClean="0"/>
              <a:t>Structures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3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04952" y="1356534"/>
            <a:ext cx="4367048" cy="4666523"/>
          </a:xfrm>
        </p:spPr>
        <p:txBody>
          <a:bodyPr/>
          <a:lstStyle/>
          <a:p>
            <a:pPr marL="109728" indent="0" algn="ctr">
              <a:buNone/>
            </a:pPr>
            <a:r>
              <a:rPr lang="pl-PL" dirty="0" smtClean="0"/>
              <a:t>Single-</a:t>
            </a:r>
            <a:r>
              <a:rPr lang="pl-PL" dirty="0" err="1" smtClean="0"/>
              <a:t>CrossingPreferences</a:t>
            </a:r>
            <a:endParaRPr lang="pl-PL" dirty="0" smtClean="0"/>
          </a:p>
          <a:p>
            <a:pPr marL="109728" indent="0" algn="ctr">
              <a:buNone/>
            </a:pPr>
            <a:endParaRPr lang="pl-PL" dirty="0"/>
          </a:p>
          <a:p>
            <a:pPr marL="109728" indent="0" algn="ctr">
              <a:buNone/>
            </a:pPr>
            <a:r>
              <a:rPr lang="pl-PL" dirty="0" smtClean="0"/>
              <a:t>a &gt; b &gt; c &gt; d &gt; e</a:t>
            </a:r>
          </a:p>
          <a:p>
            <a:pPr marL="109728" indent="0" algn="ctr">
              <a:buNone/>
            </a:pPr>
            <a:r>
              <a:rPr lang="pl-PL" dirty="0" smtClean="0"/>
              <a:t>b &gt; a &gt; c &gt; d &gt; e</a:t>
            </a:r>
          </a:p>
          <a:p>
            <a:pPr marL="109728" indent="0" algn="ctr">
              <a:buNone/>
            </a:pPr>
            <a:r>
              <a:rPr lang="pl-PL" dirty="0" smtClean="0"/>
              <a:t>b &gt; c &gt; a &gt; d &gt; e</a:t>
            </a:r>
          </a:p>
          <a:p>
            <a:pPr marL="109728" indent="0" algn="ctr">
              <a:buNone/>
            </a:pPr>
            <a:r>
              <a:rPr lang="pl-PL" dirty="0" smtClean="0"/>
              <a:t>c &gt; b &gt; a &gt; e &gt; d</a:t>
            </a:r>
          </a:p>
          <a:p>
            <a:pPr marL="109728" indent="0" algn="ctr">
              <a:buNone/>
            </a:pPr>
            <a:r>
              <a:rPr lang="pl-PL" dirty="0" smtClean="0"/>
              <a:t>c &gt; b &gt; e &gt; a &gt; d</a:t>
            </a:r>
          </a:p>
          <a:p>
            <a:pPr marL="109728" indent="0" algn="ctr">
              <a:buNone/>
            </a:pPr>
            <a:endParaRPr lang="pl-PL" dirty="0"/>
          </a:p>
        </p:txBody>
      </p:sp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dirty="0" err="1" smtClean="0"/>
              <a:t>Clones</a:t>
            </a:r>
            <a:r>
              <a:rPr lang="pl-PL" dirty="0" smtClean="0"/>
              <a:t> in Single-</a:t>
            </a:r>
            <a:r>
              <a:rPr lang="pl-PL" dirty="0" err="1" smtClean="0"/>
              <a:t>Crossing</a:t>
            </a:r>
            <a:r>
              <a:rPr lang="pl-PL" dirty="0" smtClean="0"/>
              <a:t> </a:t>
            </a:r>
            <a:r>
              <a:rPr lang="pl-PL" dirty="0" err="1" smtClean="0"/>
              <a:t>Elections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199" y="1340768"/>
            <a:ext cx="3941379" cy="4666523"/>
          </a:xfrm>
        </p:spPr>
        <p:txBody>
          <a:bodyPr/>
          <a:lstStyle/>
          <a:p>
            <a:pPr marL="109728" indent="0" algn="ctr">
              <a:buNone/>
            </a:pPr>
            <a:r>
              <a:rPr lang="pl-PL" dirty="0" smtClean="0"/>
              <a:t>Single-</a:t>
            </a:r>
            <a:r>
              <a:rPr lang="pl-PL" dirty="0" err="1" smtClean="0"/>
              <a:t>Crossing</a:t>
            </a:r>
            <a:r>
              <a:rPr lang="pl-PL" dirty="0" smtClean="0"/>
              <a:t> </a:t>
            </a:r>
            <a:r>
              <a:rPr lang="pl-PL" dirty="0" err="1" smtClean="0"/>
              <a:t>Preferences</a:t>
            </a:r>
            <a:endParaRPr lang="pl-PL" dirty="0" smtClean="0"/>
          </a:p>
          <a:p>
            <a:pPr marL="109728" indent="0" algn="ctr">
              <a:buNone/>
            </a:pPr>
            <a:endParaRPr lang="pl-PL" dirty="0"/>
          </a:p>
          <a:p>
            <a:pPr marL="109728" indent="0" algn="ctr">
              <a:buNone/>
            </a:pPr>
            <a:r>
              <a:rPr lang="pl-PL" dirty="0" smtClean="0"/>
              <a:t>a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&gt;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b &gt;</a:t>
            </a:r>
            <a:r>
              <a:rPr lang="pl-PL" dirty="0" smtClean="0"/>
              <a:t> c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&gt; d &gt; e</a:t>
            </a:r>
          </a:p>
          <a:p>
            <a:pPr marL="109728" indent="0" algn="ctr">
              <a:buNone/>
            </a:pP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b &gt;</a:t>
            </a:r>
            <a:r>
              <a:rPr lang="pl-PL" dirty="0" smtClean="0"/>
              <a:t> a 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pl-PL" dirty="0" smtClean="0"/>
              <a:t> c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&gt; d &gt; e</a:t>
            </a:r>
          </a:p>
          <a:p>
            <a:pPr marL="109728" indent="0" algn="ctr">
              <a:buNone/>
            </a:pP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&gt;</a:t>
            </a:r>
            <a:r>
              <a:rPr lang="pl-PL" dirty="0" smtClean="0"/>
              <a:t> c 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pl-PL" dirty="0" smtClean="0"/>
              <a:t> a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&gt; d &gt; e</a:t>
            </a:r>
          </a:p>
          <a:p>
            <a:pPr marL="109728" indent="0" algn="ctr">
              <a:buNone/>
            </a:pPr>
            <a:r>
              <a:rPr lang="pl-PL" dirty="0" smtClean="0"/>
              <a:t>c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 &gt; b &gt;</a:t>
            </a:r>
            <a:r>
              <a:rPr lang="pl-PL" dirty="0" smtClean="0"/>
              <a:t> a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&gt; e &gt; d</a:t>
            </a:r>
          </a:p>
          <a:p>
            <a:pPr marL="109728" indent="0" algn="ctr">
              <a:buNone/>
            </a:pPr>
            <a:r>
              <a:rPr lang="pl-PL" dirty="0" smtClean="0"/>
              <a:t>c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&gt; b &gt; e &gt; </a:t>
            </a:r>
            <a:r>
              <a:rPr lang="pl-PL" dirty="0" smtClean="0"/>
              <a:t>a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&gt; d</a:t>
            </a:r>
          </a:p>
          <a:p>
            <a:pPr marL="109728" indent="0" algn="ctr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499990" y="2132820"/>
            <a:ext cx="4328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rgbClr val="00B050"/>
                </a:solidFill>
              </a:rPr>
              <a:t>Every</a:t>
            </a:r>
            <a:r>
              <a:rPr lang="pl-PL" b="1" dirty="0" smtClean="0">
                <a:solidFill>
                  <a:srgbClr val="00B050"/>
                </a:solidFill>
              </a:rPr>
              <a:t> clone </a:t>
            </a:r>
            <a:r>
              <a:rPr lang="pl-PL" b="1" dirty="0" err="1" smtClean="0">
                <a:solidFill>
                  <a:srgbClr val="00B050"/>
                </a:solidFill>
              </a:rPr>
              <a:t>structure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can</a:t>
            </a:r>
            <a:r>
              <a:rPr lang="pl-PL" b="1" dirty="0" smtClean="0">
                <a:solidFill>
                  <a:srgbClr val="00B050"/>
                </a:solidFill>
              </a:rPr>
              <a:t> be </a:t>
            </a:r>
            <a:r>
              <a:rPr lang="pl-PL" b="1" dirty="0" err="1" smtClean="0">
                <a:solidFill>
                  <a:srgbClr val="00B050"/>
                </a:solidFill>
              </a:rPr>
              <a:t>implemented</a:t>
            </a:r>
            <a:r>
              <a:rPr lang="pl-PL" b="1" dirty="0" smtClean="0">
                <a:solidFill>
                  <a:srgbClr val="00B050"/>
                </a:solidFill>
              </a:rPr>
              <a:t>.</a:t>
            </a:r>
            <a:endParaRPr lang="pl-PL" b="1" dirty="0">
              <a:solidFill>
                <a:srgbClr val="00B050"/>
              </a:solidFill>
            </a:endParaRPr>
          </a:p>
          <a:p>
            <a:endParaRPr lang="pl-PL" b="1" dirty="0" smtClean="0">
              <a:solidFill>
                <a:srgbClr val="00B0F0"/>
              </a:solidFill>
            </a:endParaRPr>
          </a:p>
          <a:p>
            <a:r>
              <a:rPr lang="pl-PL" b="1" dirty="0" err="1" smtClean="0">
                <a:solidFill>
                  <a:srgbClr val="FF0000"/>
                </a:solidFill>
              </a:rPr>
              <a:t>Decloning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toward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single-</a:t>
            </a:r>
            <a:r>
              <a:rPr lang="pl-PL" b="1" dirty="0" err="1" smtClean="0">
                <a:solidFill>
                  <a:srgbClr val="FF0000"/>
                </a:solidFill>
              </a:rPr>
              <a:t>crossing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preferences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NP-</a:t>
            </a:r>
            <a:r>
              <a:rPr lang="pl-PL" b="1" dirty="0" err="1" smtClean="0">
                <a:solidFill>
                  <a:srgbClr val="FF0000"/>
                </a:solidFill>
              </a:rPr>
              <a:t>complete</a:t>
            </a:r>
            <a:r>
              <a:rPr lang="pl-PL" b="1" dirty="0" smtClean="0">
                <a:solidFill>
                  <a:srgbClr val="FF0000"/>
                </a:solidFill>
              </a:rPr>
              <a:t>.</a:t>
            </a:r>
          </a:p>
          <a:p>
            <a:endParaRPr lang="pl-PL" b="1" dirty="0">
              <a:solidFill>
                <a:srgbClr val="FF0000"/>
              </a:solidFill>
            </a:endParaRPr>
          </a:p>
          <a:p>
            <a:r>
              <a:rPr lang="pl-PL" b="1" dirty="0" err="1" smtClean="0">
                <a:solidFill>
                  <a:srgbClr val="00B050"/>
                </a:solidFill>
              </a:rPr>
              <a:t>Unless</a:t>
            </a:r>
            <a:r>
              <a:rPr lang="pl-PL" b="1" dirty="0" smtClean="0">
                <a:solidFill>
                  <a:srgbClr val="00B050"/>
                </a:solidFill>
              </a:rPr>
              <a:t> the order of </a:t>
            </a:r>
            <a:r>
              <a:rPr lang="pl-PL" b="1" dirty="0" err="1" smtClean="0">
                <a:solidFill>
                  <a:srgbClr val="00B050"/>
                </a:solidFill>
              </a:rPr>
              <a:t>voters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is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fixed</a:t>
            </a:r>
            <a:r>
              <a:rPr lang="pl-PL" b="1" dirty="0" smtClean="0">
                <a:solidFill>
                  <a:srgbClr val="00B050"/>
                </a:solidFill>
              </a:rPr>
              <a:t>; </a:t>
            </a:r>
            <a:r>
              <a:rPr lang="pl-PL" b="1" dirty="0" err="1" smtClean="0">
                <a:solidFill>
                  <a:srgbClr val="00B050"/>
                </a:solidFill>
              </a:rPr>
              <a:t>then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it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is</a:t>
            </a:r>
            <a:r>
              <a:rPr lang="pl-PL" b="1" dirty="0" smtClean="0">
                <a:solidFill>
                  <a:srgbClr val="00B050"/>
                </a:solidFill>
              </a:rPr>
              <a:t> in P.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dirty="0" err="1" smtClean="0"/>
              <a:t>Clones</a:t>
            </a:r>
            <a:r>
              <a:rPr lang="pl-PL" dirty="0" smtClean="0"/>
              <a:t> in Single-</a:t>
            </a:r>
            <a:r>
              <a:rPr lang="pl-PL" dirty="0" err="1" smtClean="0"/>
              <a:t>Crossing</a:t>
            </a:r>
            <a:r>
              <a:rPr lang="pl-PL" dirty="0" smtClean="0"/>
              <a:t> </a:t>
            </a:r>
            <a:r>
              <a:rPr lang="pl-PL" dirty="0" err="1" smtClean="0"/>
              <a:t>Elections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83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Clone </a:t>
            </a:r>
            <a:r>
              <a:rPr lang="pl-PL" dirty="0" err="1" smtClean="0"/>
              <a:t>structures</a:t>
            </a:r>
            <a:r>
              <a:rPr lang="pl-PL" dirty="0" smtClean="0"/>
              <a:t> form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interesting</a:t>
            </a:r>
            <a:r>
              <a:rPr lang="pl-PL" dirty="0" smtClean="0"/>
              <a:t> </a:t>
            </a:r>
            <a:r>
              <a:rPr lang="pl-PL" dirty="0" err="1" smtClean="0"/>
              <a:t>mathematical</a:t>
            </a:r>
            <a:r>
              <a:rPr lang="pl-PL" dirty="0" smtClean="0"/>
              <a:t> </a:t>
            </a:r>
            <a:r>
              <a:rPr lang="pl-PL" dirty="0" err="1" smtClean="0"/>
              <a:t>object</a:t>
            </a:r>
            <a:endParaRPr lang="pl-PL" dirty="0" smtClean="0"/>
          </a:p>
          <a:p>
            <a:endParaRPr lang="pl-PL" dirty="0"/>
          </a:p>
          <a:p>
            <a:r>
              <a:rPr lang="pl-PL" dirty="0" err="1" smtClean="0"/>
              <a:t>Clones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used</a:t>
            </a:r>
            <a:r>
              <a:rPr lang="pl-PL" dirty="0" smtClean="0"/>
              <a:t> in </a:t>
            </a:r>
            <a:r>
              <a:rPr lang="pl-PL" dirty="0" err="1" smtClean="0"/>
              <a:t>various</a:t>
            </a:r>
            <a:r>
              <a:rPr lang="pl-PL" dirty="0" smtClean="0"/>
              <a:t> </a:t>
            </a:r>
            <a:r>
              <a:rPr lang="pl-PL" dirty="0" err="1" smtClean="0"/>
              <a:t>ways</a:t>
            </a:r>
            <a:r>
              <a:rPr lang="pl-PL" dirty="0" smtClean="0"/>
              <a:t> to </a:t>
            </a:r>
            <a:r>
              <a:rPr lang="pl-PL" dirty="0" err="1" smtClean="0"/>
              <a:t>manipulate</a:t>
            </a:r>
            <a:r>
              <a:rPr lang="pl-PL" dirty="0" smtClean="0"/>
              <a:t> </a:t>
            </a:r>
            <a:r>
              <a:rPr lang="pl-PL" dirty="0" err="1" smtClean="0"/>
              <a:t>elections</a:t>
            </a:r>
            <a:r>
              <a:rPr lang="pl-PL" dirty="0" smtClean="0"/>
              <a:t>; </a:t>
            </a:r>
            <a:r>
              <a:rPr lang="pl-PL" dirty="0" err="1" smtClean="0"/>
              <a:t>understanding</a:t>
            </a:r>
            <a:r>
              <a:rPr lang="pl-PL" dirty="0" smtClean="0"/>
              <a:t> clone </a:t>
            </a:r>
            <a:r>
              <a:rPr lang="pl-PL" dirty="0" err="1" smtClean="0"/>
              <a:t>structures</a:t>
            </a:r>
            <a:r>
              <a:rPr lang="pl-PL" dirty="0" smtClean="0"/>
              <a:t> </a:t>
            </a:r>
            <a:r>
              <a:rPr lang="pl-PL" dirty="0" err="1" smtClean="0"/>
              <a:t>helps</a:t>
            </a:r>
            <a:r>
              <a:rPr lang="pl-PL" dirty="0" smtClean="0"/>
              <a:t> 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respect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err="1" smtClean="0"/>
              <a:t>Clones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spoil</a:t>
            </a:r>
            <a:r>
              <a:rPr lang="pl-PL" dirty="0" smtClean="0"/>
              <a:t> single-</a:t>
            </a:r>
            <a:r>
              <a:rPr lang="pl-PL" dirty="0" err="1" smtClean="0"/>
              <a:t>peakedness</a:t>
            </a:r>
            <a:r>
              <a:rPr lang="pl-PL" dirty="0" smtClean="0"/>
              <a:t> of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election</a:t>
            </a:r>
            <a:r>
              <a:rPr lang="pl-PL" dirty="0" smtClean="0"/>
              <a:t>; </a:t>
            </a:r>
            <a:r>
              <a:rPr lang="pl-PL" dirty="0" err="1" smtClean="0"/>
              <a:t>decloning</a:t>
            </a:r>
            <a:r>
              <a:rPr lang="pl-PL" dirty="0" smtClean="0"/>
              <a:t> </a:t>
            </a:r>
            <a:r>
              <a:rPr lang="pl-PL" dirty="0" err="1" smtClean="0"/>
              <a:t>toward</a:t>
            </a:r>
            <a:r>
              <a:rPr lang="pl-PL" dirty="0" smtClean="0"/>
              <a:t> single-</a:t>
            </a:r>
            <a:r>
              <a:rPr lang="pl-PL" dirty="0" err="1" smtClean="0"/>
              <a:t>peakedness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a </a:t>
            </a:r>
            <a:r>
              <a:rPr lang="pl-PL" dirty="0" err="1" smtClean="0"/>
              <a:t>useful</a:t>
            </a:r>
            <a:r>
              <a:rPr lang="pl-PL" dirty="0" smtClean="0"/>
              <a:t> </a:t>
            </a:r>
            <a:r>
              <a:rPr lang="pl-PL" dirty="0" err="1" smtClean="0"/>
              <a:t>preprocessing</a:t>
            </a:r>
            <a:r>
              <a:rPr lang="pl-PL" dirty="0" smtClean="0"/>
              <a:t> step </a:t>
            </a:r>
            <a:r>
              <a:rPr lang="pl-PL" dirty="0" err="1" smtClean="0"/>
              <a:t>when</a:t>
            </a:r>
            <a:r>
              <a:rPr lang="pl-PL" dirty="0" smtClean="0"/>
              <a:t> holding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election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Conclusions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059790" y="4581160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 smtClean="0">
                <a:solidFill>
                  <a:schemeClr val="accent2"/>
                </a:solidFill>
              </a:rPr>
              <a:t>Thank</a:t>
            </a:r>
            <a:r>
              <a:rPr lang="pl-PL" sz="4000" dirty="0" smtClean="0">
                <a:solidFill>
                  <a:schemeClr val="accent2"/>
                </a:solidFill>
              </a:rPr>
              <a:t> </a:t>
            </a:r>
            <a:r>
              <a:rPr lang="pl-PL" sz="4000" dirty="0" err="1" smtClean="0">
                <a:solidFill>
                  <a:schemeClr val="accent2"/>
                </a:solidFill>
              </a:rPr>
              <a:t>You</a:t>
            </a:r>
            <a:r>
              <a:rPr lang="pl-PL" sz="4000" dirty="0" smtClean="0">
                <a:solidFill>
                  <a:schemeClr val="accent2"/>
                </a:solidFill>
              </a:rPr>
              <a:t>!</a:t>
            </a:r>
            <a:endParaRPr lang="pl-PL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1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4769710"/>
            <a:ext cx="9144000" cy="2088290"/>
          </a:xfrm>
          <a:prstGeom prst="rect">
            <a:avLst/>
          </a:prstGeom>
          <a:solidFill>
            <a:schemeClr val="bg1"/>
          </a:solidFill>
          <a:ln w="50800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106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rgbClr val="FFFF99"/>
                </a:solidFill>
              </a:rPr>
              <a:t>COMSOC-2012 in Kraków, Poland</a:t>
            </a:r>
            <a:endParaRPr lang="pl-PL" dirty="0">
              <a:solidFill>
                <a:srgbClr val="FFFF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1052670"/>
            <a:ext cx="82962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3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4725180"/>
            <a:ext cx="640834" cy="693796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70" y="4725180"/>
            <a:ext cx="640834" cy="693796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30" y="4725180"/>
            <a:ext cx="640834" cy="693796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10" y="3501010"/>
            <a:ext cx="428989" cy="725574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80" y="3501010"/>
            <a:ext cx="428989" cy="725574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3573020"/>
            <a:ext cx="640834" cy="693796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50" y="3573020"/>
            <a:ext cx="640834" cy="693796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3573020"/>
            <a:ext cx="640834" cy="6937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0" y="2348850"/>
            <a:ext cx="640834" cy="6937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50" y="2348850"/>
            <a:ext cx="640834" cy="6937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80" y="2348850"/>
            <a:ext cx="640834" cy="69379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Elections</a:t>
            </a:r>
            <a:r>
              <a:rPr lang="pl-PL" dirty="0" smtClean="0"/>
              <a:t> for the </a:t>
            </a:r>
            <a:r>
              <a:rPr lang="pl-PL" dirty="0" err="1" smtClean="0"/>
              <a:t>Scariest</a:t>
            </a:r>
            <a:r>
              <a:rPr lang="pl-PL" dirty="0" smtClean="0"/>
              <a:t> Monster!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2348850"/>
            <a:ext cx="391915" cy="7202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2420860"/>
            <a:ext cx="526085" cy="6920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40" y="2348850"/>
            <a:ext cx="640834" cy="69379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20" y="2276840"/>
            <a:ext cx="428989" cy="72557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2276840"/>
            <a:ext cx="428989" cy="72557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00" y="2276840"/>
            <a:ext cx="428989" cy="72557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90" y="2492870"/>
            <a:ext cx="486700" cy="5269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40" y="2492870"/>
            <a:ext cx="486700" cy="52692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40" y="2492870"/>
            <a:ext cx="486700" cy="52692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70"/>
            <a:ext cx="486700" cy="52692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2492870"/>
            <a:ext cx="486700" cy="52692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70" y="2492870"/>
            <a:ext cx="486700" cy="52692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60" y="2492870"/>
            <a:ext cx="486700" cy="526923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50" y="2492870"/>
            <a:ext cx="486700" cy="52692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30" y="3573020"/>
            <a:ext cx="391915" cy="72027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3573020"/>
            <a:ext cx="526085" cy="692031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30" y="3573020"/>
            <a:ext cx="640834" cy="693796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00" y="3501010"/>
            <a:ext cx="428989" cy="725574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0" y="3717040"/>
            <a:ext cx="486700" cy="526923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50" y="3717040"/>
            <a:ext cx="486700" cy="526923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50" y="3717040"/>
            <a:ext cx="486700" cy="526923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3717040"/>
            <a:ext cx="486700" cy="526923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3717040"/>
            <a:ext cx="486700" cy="526923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80" y="3717040"/>
            <a:ext cx="486700" cy="526923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0" y="3717040"/>
            <a:ext cx="486700" cy="526923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60" y="3717040"/>
            <a:ext cx="486700" cy="526923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70" y="4725180"/>
            <a:ext cx="391915" cy="720277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4797190"/>
            <a:ext cx="526085" cy="692031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4725180"/>
            <a:ext cx="640834" cy="693796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4653170"/>
            <a:ext cx="428989" cy="725574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40" y="4653170"/>
            <a:ext cx="428989" cy="725574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10" y="4653170"/>
            <a:ext cx="428989" cy="725574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0" y="4869200"/>
            <a:ext cx="486700" cy="526923"/>
          </a:xfrm>
          <a:prstGeom prst="rect">
            <a:avLst/>
          </a:prstGeom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50" y="4869200"/>
            <a:ext cx="486700" cy="526923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50" y="4869200"/>
            <a:ext cx="486700" cy="526923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4869200"/>
            <a:ext cx="486700" cy="526923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4869200"/>
            <a:ext cx="486700" cy="526923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80" y="4869200"/>
            <a:ext cx="486700" cy="526923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0" y="4869200"/>
            <a:ext cx="486700" cy="526923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60" y="4869200"/>
            <a:ext cx="486700" cy="526923"/>
          </a:xfrm>
          <a:prstGeom prst="rect">
            <a:avLst/>
          </a:prstGeom>
        </p:spPr>
      </p:pic>
      <p:sp>
        <p:nvSpPr>
          <p:cNvPr id="55" name="pole tekstowe 54"/>
          <p:cNvSpPr txBox="1"/>
          <p:nvPr/>
        </p:nvSpPr>
        <p:spPr>
          <a:xfrm>
            <a:off x="251400" y="242086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latin typeface="FrankRuehl" pitchFamily="34" charset="-79"/>
                <a:cs typeface="FrankRuehl" pitchFamily="34" charset="-79"/>
              </a:rPr>
              <a:t>1</a:t>
            </a:r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251400" y="364503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latin typeface="FrankRuehl" pitchFamily="34" charset="-79"/>
                <a:cs typeface="FrankRuehl" pitchFamily="34" charset="-79"/>
              </a:rPr>
              <a:t>2</a:t>
            </a:r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251400" y="479719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latin typeface="FrankRuehl" pitchFamily="34" charset="-79"/>
                <a:cs typeface="FrankRuehl" pitchFamily="34" charset="-79"/>
              </a:rPr>
              <a:t>3</a:t>
            </a:r>
            <a:r>
              <a:rPr lang="pl-PL" sz="3200" dirty="0" smtClean="0"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59" name="Obraz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00" y="1196690"/>
            <a:ext cx="640834" cy="693796"/>
          </a:xfrm>
          <a:prstGeom prst="rect">
            <a:avLst/>
          </a:prstGeom>
        </p:spPr>
      </p:pic>
      <p:pic>
        <p:nvPicPr>
          <p:cNvPr id="60" name="Obraz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30" y="1196690"/>
            <a:ext cx="526085" cy="69203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987780" y="1268700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ym typeface="Wingdings" pitchFamily="2" charset="2"/>
              </a:rPr>
              <a:t> 18</a:t>
            </a:r>
            <a:endParaRPr lang="pl-PL" dirty="0"/>
          </a:p>
        </p:txBody>
      </p:sp>
      <p:sp>
        <p:nvSpPr>
          <p:cNvPr id="61" name="pole tekstowe 60"/>
          <p:cNvSpPr txBox="1"/>
          <p:nvPr/>
        </p:nvSpPr>
        <p:spPr>
          <a:xfrm>
            <a:off x="5148080" y="1268700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ym typeface="Wingdings" pitchFamily="2" charset="2"/>
              </a:rPr>
              <a:t> 17</a:t>
            </a:r>
            <a:endParaRPr lang="pl-PL" dirty="0"/>
          </a:p>
        </p:txBody>
      </p:sp>
      <p:sp>
        <p:nvSpPr>
          <p:cNvPr id="68" name="pole tekstowe 67"/>
          <p:cNvSpPr txBox="1"/>
          <p:nvPr/>
        </p:nvSpPr>
        <p:spPr>
          <a:xfrm>
            <a:off x="2991318" y="1268699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ym typeface="Wingdings" pitchFamily="2" charset="2"/>
              </a:rPr>
              <a:t> 6</a:t>
            </a:r>
            <a:endParaRPr lang="pl-PL" dirty="0"/>
          </a:p>
        </p:txBody>
      </p:sp>
      <p:sp>
        <p:nvSpPr>
          <p:cNvPr id="69" name="pole tekstowe 68"/>
          <p:cNvSpPr txBox="1"/>
          <p:nvPr/>
        </p:nvSpPr>
        <p:spPr>
          <a:xfrm>
            <a:off x="5148080" y="126869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ym typeface="Wingdings" pitchFamily="2" charset="2"/>
              </a:rPr>
              <a:t> 7</a:t>
            </a:r>
            <a:endParaRPr lang="pl-PL" dirty="0"/>
          </a:p>
        </p:txBody>
      </p:sp>
      <p:sp>
        <p:nvSpPr>
          <p:cNvPr id="58" name="pole tekstowe 57"/>
          <p:cNvSpPr txBox="1"/>
          <p:nvPr/>
        </p:nvSpPr>
        <p:spPr>
          <a:xfrm rot="18177875">
            <a:off x="4789619" y="2932210"/>
            <a:ext cx="36519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Not </a:t>
            </a:r>
            <a:r>
              <a:rPr lang="pl-PL" sz="3200" b="1" dirty="0" err="1" smtClean="0">
                <a:solidFill>
                  <a:srgbClr val="FF0000"/>
                </a:solidFill>
              </a:rPr>
              <a:t>so</a:t>
            </a:r>
            <a:r>
              <a:rPr lang="pl-PL" sz="3200" b="1" dirty="0" smtClean="0">
                <a:solidFill>
                  <a:srgbClr val="FF0000"/>
                </a:solidFill>
              </a:rPr>
              <a:t> </a:t>
            </a:r>
            <a:r>
              <a:rPr lang="pl-PL" sz="3200" b="1" dirty="0" err="1" smtClean="0">
                <a:solidFill>
                  <a:srgbClr val="FF0000"/>
                </a:solidFill>
              </a:rPr>
              <a:t>easy</a:t>
            </a:r>
            <a:r>
              <a:rPr lang="pl-PL" sz="3200" b="1" dirty="0" smtClean="0">
                <a:solidFill>
                  <a:srgbClr val="FF0000"/>
                </a:solidFill>
              </a:rPr>
              <a:t>!</a:t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3200" b="1" dirty="0" err="1" smtClean="0">
                <a:solidFill>
                  <a:srgbClr val="FF0000"/>
                </a:solidFill>
              </a:rPr>
              <a:t>Which</a:t>
            </a:r>
            <a:r>
              <a:rPr lang="pl-PL" sz="3200" b="1" dirty="0" smtClean="0">
                <a:solidFill>
                  <a:srgbClr val="FF0000"/>
                </a:solidFill>
              </a:rPr>
              <a:t> </a:t>
            </a:r>
            <a:r>
              <a:rPr lang="pl-PL" sz="3200" b="1" dirty="0" err="1" smtClean="0">
                <a:solidFill>
                  <a:srgbClr val="FF0000"/>
                </a:solidFill>
              </a:rPr>
              <a:t>candidates</a:t>
            </a:r>
            <a:r>
              <a:rPr lang="pl-PL" sz="3200" b="1" dirty="0" smtClean="0">
                <a:solidFill>
                  <a:srgbClr val="FF0000"/>
                </a:solidFill>
              </a:rPr>
              <a:t/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3200" b="1" dirty="0" smtClean="0">
                <a:solidFill>
                  <a:srgbClr val="FF0000"/>
                </a:solidFill>
              </a:rPr>
              <a:t>to </a:t>
            </a:r>
            <a:r>
              <a:rPr lang="pl-PL" sz="3200" b="1" dirty="0" err="1" smtClean="0">
                <a:solidFill>
                  <a:srgbClr val="FF0000"/>
                </a:solidFill>
              </a:rPr>
              <a:t>colapse</a:t>
            </a:r>
            <a:r>
              <a:rPr lang="pl-PL" sz="3200" b="1" dirty="0" smtClean="0">
                <a:solidFill>
                  <a:srgbClr val="FF0000"/>
                </a:solidFill>
              </a:rPr>
              <a:t>?</a:t>
            </a:r>
            <a:endParaRPr lang="pl-P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1099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22014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3224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185 L -0.3092 -0.00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4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29896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38733 -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47448 -0.00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33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10348 0.00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21354 2.2222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25 -0.0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32969 0.0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42639 0.000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51146 -1.85185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92 L -0.48194 -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8" y="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93 L -0.45886 -0.001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51" y="-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11285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22309 -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31562 -0.002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3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28906 0.000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37084 0.00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46684 0.00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51" y="9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" grpId="0"/>
      <p:bldP spid="68" grpId="0"/>
      <p:bldP spid="69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Elections</a:t>
            </a:r>
            <a:r>
              <a:rPr lang="pl-PL" dirty="0" smtClean="0"/>
              <a:t> for the </a:t>
            </a:r>
            <a:r>
              <a:rPr lang="pl-PL" dirty="0" err="1" smtClean="0"/>
              <a:t>Scariest</a:t>
            </a:r>
            <a:r>
              <a:rPr lang="pl-PL" dirty="0" smtClean="0"/>
              <a:t> Monster!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2348850"/>
            <a:ext cx="391915" cy="7202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2420860"/>
            <a:ext cx="526085" cy="6920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40" y="2348850"/>
            <a:ext cx="640834" cy="6937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80" y="2348850"/>
            <a:ext cx="640834" cy="6937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0" y="2348850"/>
            <a:ext cx="640834" cy="6937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50" y="2348850"/>
            <a:ext cx="640834" cy="69379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20" y="2276840"/>
            <a:ext cx="428989" cy="72557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2276840"/>
            <a:ext cx="428989" cy="72557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00" y="2276840"/>
            <a:ext cx="428989" cy="72557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90" y="2492870"/>
            <a:ext cx="486700" cy="5269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40" y="2492870"/>
            <a:ext cx="486700" cy="52692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40" y="2492870"/>
            <a:ext cx="486700" cy="52692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70"/>
            <a:ext cx="486700" cy="52692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2492870"/>
            <a:ext cx="486700" cy="52692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70" y="2492870"/>
            <a:ext cx="486700" cy="52692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60" y="2492870"/>
            <a:ext cx="486700" cy="526923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50" y="2492870"/>
            <a:ext cx="486700" cy="52692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30" y="3573020"/>
            <a:ext cx="391915" cy="72027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3573020"/>
            <a:ext cx="526085" cy="692031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30" y="3573020"/>
            <a:ext cx="640834" cy="693796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3573020"/>
            <a:ext cx="640834" cy="693796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50" y="3573020"/>
            <a:ext cx="640834" cy="693796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3573020"/>
            <a:ext cx="640834" cy="693796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80" y="3501010"/>
            <a:ext cx="428989" cy="725574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10" y="3501010"/>
            <a:ext cx="428989" cy="725574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00" y="3501010"/>
            <a:ext cx="428989" cy="725574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0" y="3717040"/>
            <a:ext cx="486700" cy="526923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50" y="3717040"/>
            <a:ext cx="486700" cy="526923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50" y="3717040"/>
            <a:ext cx="486700" cy="526923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3717040"/>
            <a:ext cx="486700" cy="526923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3717040"/>
            <a:ext cx="486700" cy="526923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80" y="3717040"/>
            <a:ext cx="486700" cy="526923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0" y="3717040"/>
            <a:ext cx="486700" cy="526923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60" y="3717040"/>
            <a:ext cx="486700" cy="526923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70" y="4725180"/>
            <a:ext cx="391915" cy="720277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4797190"/>
            <a:ext cx="526085" cy="692031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4725180"/>
            <a:ext cx="640834" cy="693796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30" y="4725180"/>
            <a:ext cx="640834" cy="693796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70" y="4725180"/>
            <a:ext cx="640834" cy="693796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4725180"/>
            <a:ext cx="640834" cy="693796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4653170"/>
            <a:ext cx="428989" cy="725574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40" y="4653170"/>
            <a:ext cx="428989" cy="725574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10" y="4653170"/>
            <a:ext cx="428989" cy="725574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0" y="4869200"/>
            <a:ext cx="486700" cy="526923"/>
          </a:xfrm>
          <a:prstGeom prst="rect">
            <a:avLst/>
          </a:prstGeom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50" y="4869200"/>
            <a:ext cx="486700" cy="526923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50" y="4869200"/>
            <a:ext cx="486700" cy="526923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4869200"/>
            <a:ext cx="486700" cy="526923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4869200"/>
            <a:ext cx="486700" cy="526923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80" y="4869200"/>
            <a:ext cx="486700" cy="526923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0" y="4869200"/>
            <a:ext cx="486700" cy="526923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60" y="4869200"/>
            <a:ext cx="486700" cy="526923"/>
          </a:xfrm>
          <a:prstGeom prst="rect">
            <a:avLst/>
          </a:prstGeom>
        </p:spPr>
      </p:pic>
      <p:sp>
        <p:nvSpPr>
          <p:cNvPr id="55" name="pole tekstowe 54"/>
          <p:cNvSpPr txBox="1"/>
          <p:nvPr/>
        </p:nvSpPr>
        <p:spPr>
          <a:xfrm>
            <a:off x="251400" y="242086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1</a:t>
            </a:r>
            <a:r>
              <a:rPr lang="pl-PL" sz="32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solidFill>
                <a:prstClr val="black"/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251400" y="364503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2</a:t>
            </a:r>
            <a:r>
              <a:rPr lang="pl-PL" sz="32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solidFill>
                <a:prstClr val="black"/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251400" y="4797190"/>
            <a:ext cx="9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R</a:t>
            </a:r>
            <a:r>
              <a:rPr lang="pl-PL" sz="3200" baseline="-250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3</a:t>
            </a:r>
            <a:r>
              <a:rPr lang="pl-PL" sz="3200" dirty="0" smtClean="0">
                <a:solidFill>
                  <a:prstClr val="black"/>
                </a:solidFill>
                <a:latin typeface="FrankRuehl" pitchFamily="34" charset="-79"/>
                <a:cs typeface="FrankRuehl" pitchFamily="34" charset="-79"/>
              </a:rPr>
              <a:t>:</a:t>
            </a:r>
            <a:endParaRPr lang="pl-PL" sz="3200" dirty="0">
              <a:solidFill>
                <a:prstClr val="black"/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62" name="Prostokąt zaokrąglony 61"/>
          <p:cNvSpPr/>
          <p:nvPr/>
        </p:nvSpPr>
        <p:spPr>
          <a:xfrm>
            <a:off x="1979640" y="2276840"/>
            <a:ext cx="367251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3" name="Prostokąt zaokrąglony 62"/>
          <p:cNvSpPr/>
          <p:nvPr/>
        </p:nvSpPr>
        <p:spPr>
          <a:xfrm>
            <a:off x="1043510" y="3501010"/>
            <a:ext cx="367251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4" name="Prostokąt zaokrąglony 63"/>
          <p:cNvSpPr/>
          <p:nvPr/>
        </p:nvSpPr>
        <p:spPr>
          <a:xfrm>
            <a:off x="3059790" y="4653170"/>
            <a:ext cx="367251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5" name="Prostokąt zaokrąglony 64"/>
          <p:cNvSpPr/>
          <p:nvPr/>
        </p:nvSpPr>
        <p:spPr>
          <a:xfrm>
            <a:off x="6732300" y="2204830"/>
            <a:ext cx="208829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6" name="Prostokąt zaokrąglony 65"/>
          <p:cNvSpPr/>
          <p:nvPr/>
        </p:nvSpPr>
        <p:spPr>
          <a:xfrm>
            <a:off x="5148080" y="3429000"/>
            <a:ext cx="208829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7" name="Prostokąt zaokrąglony 66"/>
          <p:cNvSpPr/>
          <p:nvPr/>
        </p:nvSpPr>
        <p:spPr>
          <a:xfrm>
            <a:off x="6804310" y="4653170"/>
            <a:ext cx="2088290" cy="86412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8" name="Prostokąt zaokrąglony 67"/>
          <p:cNvSpPr/>
          <p:nvPr/>
        </p:nvSpPr>
        <p:spPr>
          <a:xfrm>
            <a:off x="1934950" y="2204830"/>
            <a:ext cx="2729124" cy="100531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9" name="Prostokąt zaokrąglony 68"/>
          <p:cNvSpPr/>
          <p:nvPr/>
        </p:nvSpPr>
        <p:spPr>
          <a:xfrm>
            <a:off x="2051650" y="3434759"/>
            <a:ext cx="2729124" cy="100531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0" name="Prostokąt zaokrąglony 69"/>
          <p:cNvSpPr/>
          <p:nvPr/>
        </p:nvSpPr>
        <p:spPr>
          <a:xfrm>
            <a:off x="3023785" y="4569420"/>
            <a:ext cx="2729124" cy="100531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1" name="Prostokąt zaokrąglony 70"/>
          <p:cNvSpPr/>
          <p:nvPr/>
        </p:nvSpPr>
        <p:spPr>
          <a:xfrm>
            <a:off x="1903886" y="2122505"/>
            <a:ext cx="1796738" cy="1169963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3059790" y="3359965"/>
            <a:ext cx="1796738" cy="1169963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3" name="Prostokąt zaokrąglony 72"/>
          <p:cNvSpPr/>
          <p:nvPr/>
        </p:nvSpPr>
        <p:spPr>
          <a:xfrm>
            <a:off x="2980851" y="4487095"/>
            <a:ext cx="1796738" cy="1169963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7" y="4115709"/>
            <a:ext cx="1458058" cy="1098642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3988191" cy="4666523"/>
          </a:xfrm>
        </p:spPr>
        <p:txBody>
          <a:bodyPr/>
          <a:lstStyle/>
          <a:p>
            <a:pPr marL="109728" indent="0">
              <a:buNone/>
            </a:pPr>
            <a:r>
              <a:rPr lang="pl-PL" dirty="0" smtClean="0"/>
              <a:t>We start with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election</a:t>
            </a:r>
            <a:r>
              <a:rPr lang="pl-PL" dirty="0" smtClean="0"/>
              <a:t> with </a:t>
            </a:r>
            <a:r>
              <a:rPr lang="pl-PL" dirty="0" err="1" smtClean="0"/>
              <a:t>possible</a:t>
            </a:r>
            <a:r>
              <a:rPr lang="pl-PL" dirty="0" smtClean="0"/>
              <a:t> </a:t>
            </a:r>
            <a:r>
              <a:rPr lang="pl-PL" dirty="0" err="1" smtClean="0"/>
              <a:t>clones</a:t>
            </a:r>
            <a:r>
              <a:rPr lang="pl-PL" dirty="0" smtClean="0"/>
              <a:t>: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 smtClean="0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dirty="0"/>
              <a:t>For </a:t>
            </a:r>
            <a:r>
              <a:rPr lang="pl-PL" dirty="0" err="1"/>
              <a:t>each</a:t>
            </a:r>
            <a:r>
              <a:rPr lang="pl-PL" dirty="0"/>
              <a:t> set of </a:t>
            </a:r>
            <a:r>
              <a:rPr lang="pl-PL" dirty="0" err="1"/>
              <a:t>clones</a:t>
            </a:r>
            <a:r>
              <a:rPr lang="pl-PL" dirty="0"/>
              <a:t> we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 smtClean="0"/>
              <a:t>likelihood</a:t>
            </a:r>
            <a:r>
              <a:rPr lang="pl-PL" dirty="0" smtClean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 smtClean="0"/>
              <a:t>exactly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set </a:t>
            </a:r>
            <a:r>
              <a:rPr lang="pl-PL" dirty="0" err="1"/>
              <a:t>resulted</a:t>
            </a:r>
            <a:r>
              <a:rPr lang="pl-PL" dirty="0"/>
              <a:t> from </a:t>
            </a:r>
            <a:r>
              <a:rPr lang="pl-PL" dirty="0" err="1" smtClean="0"/>
              <a:t>cloning</a:t>
            </a:r>
            <a:endParaRPr lang="pl-PL" dirty="0" smtClean="0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 smtClean="0"/>
          </a:p>
          <a:p>
            <a:pPr marL="109728" indent="0">
              <a:buNone/>
            </a:pPr>
            <a:r>
              <a:rPr lang="pl-PL" dirty="0" smtClean="0"/>
              <a:t>We </a:t>
            </a:r>
            <a:r>
              <a:rPr lang="pl-PL" dirty="0" err="1" smtClean="0"/>
              <a:t>seek</a:t>
            </a:r>
            <a:r>
              <a:rPr lang="pl-PL" dirty="0" smtClean="0"/>
              <a:t> a clone </a:t>
            </a:r>
            <a:r>
              <a:rPr lang="pl-PL" dirty="0" err="1" smtClean="0"/>
              <a:t>cover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/>
              <a:t/>
            </a:r>
            <a:br>
              <a:rPr lang="pl-PL" dirty="0"/>
            </a:b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highest</a:t>
            </a:r>
            <a:r>
              <a:rPr lang="pl-PL" dirty="0" smtClean="0"/>
              <a:t> </a:t>
            </a:r>
            <a:r>
              <a:rPr lang="pl-PL" dirty="0" err="1" smtClean="0"/>
              <a:t>likelihood</a:t>
            </a:r>
            <a:endParaRPr lang="pl-PL" dirty="0"/>
          </a:p>
          <a:p>
            <a:pPr marL="109728" indent="0">
              <a:buNone/>
            </a:pPr>
            <a:endParaRPr lang="pl-PL" dirty="0" smtClean="0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 smtClean="0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 smtClean="0"/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9893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Problem 1: </a:t>
            </a:r>
            <a:r>
              <a:rPr lang="pl-PL" dirty="0" err="1" smtClean="0"/>
              <a:t>Discovering</a:t>
            </a:r>
            <a:r>
              <a:rPr lang="pl-PL" dirty="0" smtClean="0"/>
              <a:t> the True </a:t>
            </a:r>
            <a:r>
              <a:rPr lang="pl-PL" dirty="0" err="1" smtClean="0"/>
              <a:t>Elections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26" y="1042402"/>
            <a:ext cx="4215019" cy="17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41" y="3274402"/>
            <a:ext cx="3051370" cy="33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70" y="3747943"/>
            <a:ext cx="1435417" cy="34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33" y="4198326"/>
            <a:ext cx="1074125" cy="32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32" y="4619918"/>
            <a:ext cx="707634" cy="38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96" y="5122034"/>
            <a:ext cx="864576" cy="34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906043" y="3235569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0.01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651674" y="3725593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0.8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665741" y="416169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0.5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663397" y="465171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0.3</a:t>
            </a:r>
            <a:endParaRPr lang="pl-PL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26" y="5126794"/>
            <a:ext cx="322750" cy="36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77" y="5108827"/>
            <a:ext cx="256076" cy="4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5118296" y="511829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1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231988" y="512063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1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7807568" y="512064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1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67421" y="5641145"/>
            <a:ext cx="3696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All</a:t>
            </a:r>
            <a:r>
              <a:rPr lang="pl-PL" sz="1600" dirty="0" smtClean="0"/>
              <a:t> </a:t>
            </a:r>
            <a:r>
              <a:rPr lang="pl-PL" sz="1600" dirty="0" err="1" smtClean="0"/>
              <a:t>other</a:t>
            </a:r>
            <a:r>
              <a:rPr lang="pl-PL" sz="1600" dirty="0" smtClean="0"/>
              <a:t> </a:t>
            </a:r>
            <a:r>
              <a:rPr lang="pl-PL" sz="1600" dirty="0" err="1" smtClean="0"/>
              <a:t>subsets</a:t>
            </a:r>
            <a:r>
              <a:rPr lang="pl-PL" sz="1600" dirty="0" smtClean="0"/>
              <a:t> </a:t>
            </a:r>
            <a:r>
              <a:rPr lang="pl-PL" sz="1600" dirty="0" err="1" smtClean="0"/>
              <a:t>have</a:t>
            </a:r>
            <a:r>
              <a:rPr lang="pl-PL" sz="1600" dirty="0" smtClean="0"/>
              <a:t> </a:t>
            </a:r>
            <a:r>
              <a:rPr lang="pl-PL" sz="1600" dirty="0" err="1" smtClean="0"/>
              <a:t>likelihood</a:t>
            </a:r>
            <a:r>
              <a:rPr lang="pl-PL" sz="1600" dirty="0" smtClean="0"/>
              <a:t> 0.</a:t>
            </a:r>
            <a:endParaRPr lang="pl-PL" sz="1600" dirty="0"/>
          </a:p>
        </p:txBody>
      </p:sp>
      <p:cxnSp>
        <p:nvCxnSpPr>
          <p:cNvPr id="8" name="Łącznik prostoliniowy 7"/>
          <p:cNvCxnSpPr/>
          <p:nvPr/>
        </p:nvCxnSpPr>
        <p:spPr>
          <a:xfrm flipV="1">
            <a:off x="2039815" y="5148775"/>
            <a:ext cx="492370" cy="18288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053883" y="4811151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set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43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8" grpId="0"/>
      <p:bldP spid="19" grpId="0"/>
      <p:bldP spid="20" grpId="0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6" y="1239349"/>
            <a:ext cx="2817273" cy="11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79" y="925097"/>
            <a:ext cx="3051370" cy="33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08" y="1398638"/>
            <a:ext cx="1435417" cy="34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71" y="1849021"/>
            <a:ext cx="1074125" cy="32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0" y="2270613"/>
            <a:ext cx="707634" cy="38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34" y="2772729"/>
            <a:ext cx="864576" cy="34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976381" y="88626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0.01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722012" y="137628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0.8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736079" y="1812387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0.5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733735" y="230241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0.3</a:t>
            </a:r>
            <a:endParaRPr lang="pl-PL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64" y="2777489"/>
            <a:ext cx="322750" cy="36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15" y="2759522"/>
            <a:ext cx="256076" cy="4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5188634" y="276899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1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302326" y="277133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1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7877906" y="277133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1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937759" y="3291840"/>
            <a:ext cx="3696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All</a:t>
            </a:r>
            <a:r>
              <a:rPr lang="pl-PL" sz="1600" dirty="0" smtClean="0"/>
              <a:t> </a:t>
            </a:r>
            <a:r>
              <a:rPr lang="pl-PL" sz="1600" dirty="0" err="1" smtClean="0"/>
              <a:t>other</a:t>
            </a:r>
            <a:r>
              <a:rPr lang="pl-PL" sz="1600" dirty="0" smtClean="0"/>
              <a:t> </a:t>
            </a:r>
            <a:r>
              <a:rPr lang="pl-PL" sz="1600" dirty="0" err="1" smtClean="0"/>
              <a:t>subsets</a:t>
            </a:r>
            <a:r>
              <a:rPr lang="pl-PL" sz="1600" dirty="0" smtClean="0"/>
              <a:t> </a:t>
            </a:r>
            <a:r>
              <a:rPr lang="pl-PL" sz="1600" dirty="0" err="1" smtClean="0"/>
              <a:t>have</a:t>
            </a:r>
            <a:r>
              <a:rPr lang="pl-PL" sz="1600" dirty="0" smtClean="0"/>
              <a:t> </a:t>
            </a:r>
            <a:r>
              <a:rPr lang="pl-PL" sz="1600" dirty="0" err="1" smtClean="0"/>
              <a:t>likelihood</a:t>
            </a:r>
            <a:r>
              <a:rPr lang="pl-PL" sz="1600" dirty="0" smtClean="0"/>
              <a:t> 0.</a:t>
            </a:r>
            <a:endParaRPr lang="pl-PL" sz="1600" dirty="0"/>
          </a:p>
        </p:txBody>
      </p:sp>
      <p:cxnSp>
        <p:nvCxnSpPr>
          <p:cNvPr id="9" name="Łącznik prostoliniowy 8"/>
          <p:cNvCxnSpPr/>
          <p:nvPr/>
        </p:nvCxnSpPr>
        <p:spPr>
          <a:xfrm flipH="1">
            <a:off x="4684542" y="3657600"/>
            <a:ext cx="4318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 flipV="1">
            <a:off x="4684542" y="928468"/>
            <a:ext cx="0" cy="2715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>
            <a:off x="1097280" y="1125416"/>
            <a:ext cx="0" cy="1322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a 21"/>
          <p:cNvSpPr/>
          <p:nvPr/>
        </p:nvSpPr>
        <p:spPr>
          <a:xfrm>
            <a:off x="835930" y="1320171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Elipsa 30"/>
          <p:cNvSpPr/>
          <p:nvPr/>
        </p:nvSpPr>
        <p:spPr>
          <a:xfrm>
            <a:off x="827647" y="2065607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Elipsa 31"/>
          <p:cNvSpPr/>
          <p:nvPr/>
        </p:nvSpPr>
        <p:spPr>
          <a:xfrm>
            <a:off x="2881530" y="1699846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3474720" y="161778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1</a:t>
            </a:r>
            <a:endParaRPr lang="pl-PL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0" y="2528887"/>
            <a:ext cx="2817273" cy="11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Łącznik prostoliniowy 43"/>
          <p:cNvCxnSpPr/>
          <p:nvPr/>
        </p:nvCxnSpPr>
        <p:spPr>
          <a:xfrm>
            <a:off x="1795976" y="2499360"/>
            <a:ext cx="0" cy="1200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4"/>
          <p:cNvSpPr/>
          <p:nvPr/>
        </p:nvSpPr>
        <p:spPr>
          <a:xfrm>
            <a:off x="867506" y="2597834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865161" y="3355145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2919044" y="2989384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ole tekstowe 47"/>
          <p:cNvSpPr txBox="1"/>
          <p:nvPr/>
        </p:nvSpPr>
        <p:spPr>
          <a:xfrm>
            <a:off x="3512234" y="2907323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0.3</a:t>
            </a:r>
            <a:endParaRPr lang="pl-PL" dirty="0"/>
          </a:p>
        </p:txBody>
      </p:sp>
      <p:sp>
        <p:nvSpPr>
          <p:cNvPr id="49" name="Elipsa 48"/>
          <p:cNvSpPr/>
          <p:nvPr/>
        </p:nvSpPr>
        <p:spPr>
          <a:xfrm>
            <a:off x="1174650" y="2574389"/>
            <a:ext cx="583813" cy="27432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1561515" y="2982351"/>
            <a:ext cx="553327" cy="257907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1523998" y="3362178"/>
            <a:ext cx="614293" cy="259795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6" y="3947379"/>
            <a:ext cx="2817273" cy="11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Łącznik prostoliniowy 56"/>
          <p:cNvCxnSpPr/>
          <p:nvPr/>
        </p:nvCxnSpPr>
        <p:spPr>
          <a:xfrm>
            <a:off x="2159392" y="3931920"/>
            <a:ext cx="0" cy="1200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a 57"/>
          <p:cNvSpPr/>
          <p:nvPr/>
        </p:nvSpPr>
        <p:spPr>
          <a:xfrm>
            <a:off x="921432" y="4016326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919087" y="4773637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2972970" y="4407876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3566160" y="4325815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smtClean="0">
                <a:sym typeface="Wingdings" pitchFamily="2" charset="2"/>
              </a:rPr>
              <a:t>0.5</a:t>
            </a:r>
            <a:endParaRPr lang="pl-PL" dirty="0"/>
          </a:p>
        </p:txBody>
      </p:sp>
      <p:sp>
        <p:nvSpPr>
          <p:cNvPr id="62" name="Elipsa 61"/>
          <p:cNvSpPr/>
          <p:nvPr/>
        </p:nvSpPr>
        <p:spPr>
          <a:xfrm>
            <a:off x="1228576" y="3981158"/>
            <a:ext cx="881578" cy="286043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Elipsa 62"/>
          <p:cNvSpPr/>
          <p:nvPr/>
        </p:nvSpPr>
        <p:spPr>
          <a:xfrm>
            <a:off x="1280161" y="4375053"/>
            <a:ext cx="888607" cy="283697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1577924" y="4768948"/>
            <a:ext cx="926126" cy="284003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5" name="Łącznik prostoliniowy 64"/>
          <p:cNvCxnSpPr/>
          <p:nvPr/>
        </p:nvCxnSpPr>
        <p:spPr>
          <a:xfrm flipV="1">
            <a:off x="445478" y="3807655"/>
            <a:ext cx="3896750" cy="2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9" y="5283810"/>
            <a:ext cx="2817273" cy="11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Elipsa 66"/>
          <p:cNvSpPr/>
          <p:nvPr/>
        </p:nvSpPr>
        <p:spPr>
          <a:xfrm>
            <a:off x="907365" y="5352757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905020" y="6110068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2958903" y="5744307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ole tekstowe 69"/>
          <p:cNvSpPr txBox="1"/>
          <p:nvPr/>
        </p:nvSpPr>
        <p:spPr>
          <a:xfrm>
            <a:off x="3552093" y="566224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smtClean="0">
                <a:sym typeface="Wingdings" pitchFamily="2" charset="2"/>
              </a:rPr>
              <a:t>0.8</a:t>
            </a:r>
            <a:endParaRPr lang="pl-PL" dirty="0"/>
          </a:p>
        </p:txBody>
      </p:sp>
      <p:sp>
        <p:nvSpPr>
          <p:cNvPr id="71" name="Elipsa 70"/>
          <p:cNvSpPr/>
          <p:nvPr/>
        </p:nvSpPr>
        <p:spPr>
          <a:xfrm>
            <a:off x="1214509" y="5317588"/>
            <a:ext cx="1247337" cy="286044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Elipsa 71"/>
          <p:cNvSpPr/>
          <p:nvPr/>
        </p:nvSpPr>
        <p:spPr>
          <a:xfrm>
            <a:off x="914400" y="5683348"/>
            <a:ext cx="1240301" cy="311833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Elipsa 72"/>
          <p:cNvSpPr/>
          <p:nvPr/>
        </p:nvSpPr>
        <p:spPr>
          <a:xfrm>
            <a:off x="1563857" y="6063175"/>
            <a:ext cx="1193411" cy="31981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95" y="5323668"/>
            <a:ext cx="2817273" cy="11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5" name="Łącznik prostoliniowy 74"/>
          <p:cNvCxnSpPr/>
          <p:nvPr/>
        </p:nvCxnSpPr>
        <p:spPr>
          <a:xfrm>
            <a:off x="7981072" y="5336344"/>
            <a:ext cx="0" cy="1200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ipsa 75"/>
          <p:cNvSpPr/>
          <p:nvPr/>
        </p:nvSpPr>
        <p:spPr>
          <a:xfrm>
            <a:off x="5350411" y="5392615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Elipsa 76"/>
          <p:cNvSpPr/>
          <p:nvPr/>
        </p:nvSpPr>
        <p:spPr>
          <a:xfrm>
            <a:off x="5348066" y="6149926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Elipsa 77"/>
          <p:cNvSpPr/>
          <p:nvPr/>
        </p:nvSpPr>
        <p:spPr>
          <a:xfrm>
            <a:off x="7401949" y="5784165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pole tekstowe 78"/>
          <p:cNvSpPr txBox="1"/>
          <p:nvPr/>
        </p:nvSpPr>
        <p:spPr>
          <a:xfrm>
            <a:off x="7995139" y="570210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smtClean="0">
                <a:sym typeface="Wingdings" pitchFamily="2" charset="2"/>
              </a:rPr>
              <a:t>0.8</a:t>
            </a:r>
            <a:endParaRPr lang="pl-PL" dirty="0"/>
          </a:p>
        </p:txBody>
      </p:sp>
      <p:sp>
        <p:nvSpPr>
          <p:cNvPr id="80" name="Elipsa 79"/>
          <p:cNvSpPr/>
          <p:nvPr/>
        </p:nvSpPr>
        <p:spPr>
          <a:xfrm>
            <a:off x="5657554" y="5303521"/>
            <a:ext cx="1207479" cy="33997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Elipsa 80"/>
          <p:cNvSpPr/>
          <p:nvPr/>
        </p:nvSpPr>
        <p:spPr>
          <a:xfrm>
            <a:off x="5331656" y="5781822"/>
            <a:ext cx="1266092" cy="253217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2" name="Elipsa 81"/>
          <p:cNvSpPr/>
          <p:nvPr/>
        </p:nvSpPr>
        <p:spPr>
          <a:xfrm>
            <a:off x="6006903" y="6105379"/>
            <a:ext cx="1167620" cy="319172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3" name="Łącznik prostoliniowy 82"/>
          <p:cNvCxnSpPr/>
          <p:nvPr/>
        </p:nvCxnSpPr>
        <p:spPr>
          <a:xfrm flipV="1">
            <a:off x="4874457" y="5183944"/>
            <a:ext cx="3896750" cy="2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oliniowy 83"/>
          <p:cNvCxnSpPr/>
          <p:nvPr/>
        </p:nvCxnSpPr>
        <p:spPr>
          <a:xfrm>
            <a:off x="2440745" y="5254282"/>
            <a:ext cx="0" cy="1200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lipsa 84"/>
          <p:cNvSpPr/>
          <p:nvPr/>
        </p:nvSpPr>
        <p:spPr>
          <a:xfrm>
            <a:off x="6853310" y="5348067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Elipsa 85"/>
          <p:cNvSpPr/>
          <p:nvPr/>
        </p:nvSpPr>
        <p:spPr>
          <a:xfrm>
            <a:off x="7680959" y="5753685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Elipsa 86"/>
          <p:cNvSpPr/>
          <p:nvPr/>
        </p:nvSpPr>
        <p:spPr>
          <a:xfrm>
            <a:off x="5666935" y="6117100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8" name="Łącznik prostoliniowy 87"/>
          <p:cNvCxnSpPr/>
          <p:nvPr/>
        </p:nvCxnSpPr>
        <p:spPr>
          <a:xfrm flipV="1">
            <a:off x="555675" y="2454812"/>
            <a:ext cx="3896750" cy="2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oliniowy 88"/>
          <p:cNvCxnSpPr/>
          <p:nvPr/>
        </p:nvCxnSpPr>
        <p:spPr>
          <a:xfrm flipV="1">
            <a:off x="497061" y="5181599"/>
            <a:ext cx="3896750" cy="2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86" y="3970825"/>
            <a:ext cx="2817273" cy="11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1" name="Łącznik prostoliniowy 90"/>
          <p:cNvCxnSpPr/>
          <p:nvPr/>
        </p:nvCxnSpPr>
        <p:spPr>
          <a:xfrm>
            <a:off x="7148734" y="3941298"/>
            <a:ext cx="0" cy="1200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ipsa 91"/>
          <p:cNvSpPr/>
          <p:nvPr/>
        </p:nvSpPr>
        <p:spPr>
          <a:xfrm>
            <a:off x="5376202" y="4039772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Elipsa 92"/>
          <p:cNvSpPr/>
          <p:nvPr/>
        </p:nvSpPr>
        <p:spPr>
          <a:xfrm>
            <a:off x="5373857" y="4797083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Elipsa 93"/>
          <p:cNvSpPr/>
          <p:nvPr/>
        </p:nvSpPr>
        <p:spPr>
          <a:xfrm>
            <a:off x="7427740" y="4431322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5" name="pole tekstowe 94"/>
          <p:cNvSpPr txBox="1"/>
          <p:nvPr/>
        </p:nvSpPr>
        <p:spPr>
          <a:xfrm>
            <a:off x="8020930" y="434926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smtClean="0">
                <a:sym typeface="Wingdings" pitchFamily="2" charset="2"/>
              </a:rPr>
              <a:t>0.8</a:t>
            </a:r>
            <a:endParaRPr lang="pl-PL" dirty="0"/>
          </a:p>
        </p:txBody>
      </p:sp>
      <p:sp>
        <p:nvSpPr>
          <p:cNvPr id="96" name="Elipsa 95"/>
          <p:cNvSpPr/>
          <p:nvPr/>
        </p:nvSpPr>
        <p:spPr>
          <a:xfrm>
            <a:off x="5689283" y="3992241"/>
            <a:ext cx="1207479" cy="33997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7" name="Elipsa 96"/>
          <p:cNvSpPr/>
          <p:nvPr/>
        </p:nvSpPr>
        <p:spPr>
          <a:xfrm>
            <a:off x="5357447" y="4399809"/>
            <a:ext cx="1266092" cy="32657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8" name="Elipsa 97"/>
          <p:cNvSpPr/>
          <p:nvPr/>
        </p:nvSpPr>
        <p:spPr>
          <a:xfrm>
            <a:off x="6032694" y="4752536"/>
            <a:ext cx="1167620" cy="3182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9" name="Elipsa 98"/>
          <p:cNvSpPr/>
          <p:nvPr/>
        </p:nvSpPr>
        <p:spPr>
          <a:xfrm>
            <a:off x="6879101" y="3995224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Elipsa 99"/>
          <p:cNvSpPr/>
          <p:nvPr/>
        </p:nvSpPr>
        <p:spPr>
          <a:xfrm>
            <a:off x="7706750" y="4400842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5692726" y="4764257"/>
            <a:ext cx="267287" cy="23915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Elipsa 101"/>
          <p:cNvSpPr/>
          <p:nvPr/>
        </p:nvSpPr>
        <p:spPr>
          <a:xfrm>
            <a:off x="7174524" y="5371513"/>
            <a:ext cx="785446" cy="281142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3" name="Elipsa 102"/>
          <p:cNvSpPr/>
          <p:nvPr/>
        </p:nvSpPr>
        <p:spPr>
          <a:xfrm>
            <a:off x="6609472" y="5791199"/>
            <a:ext cx="785446" cy="247404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4" name="Elipsa 103"/>
          <p:cNvSpPr/>
          <p:nvPr/>
        </p:nvSpPr>
        <p:spPr>
          <a:xfrm>
            <a:off x="7169835" y="6154614"/>
            <a:ext cx="785446" cy="246186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9893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Problem 1: </a:t>
            </a:r>
            <a:r>
              <a:rPr lang="pl-PL" dirty="0" err="1" smtClean="0"/>
              <a:t>Discovering</a:t>
            </a:r>
            <a:r>
              <a:rPr lang="pl-PL" dirty="0" smtClean="0"/>
              <a:t> the True </a:t>
            </a:r>
            <a:r>
              <a:rPr lang="pl-PL" dirty="0" err="1" smtClean="0"/>
              <a:t>Elections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479"/>
            <a:ext cx="4678680" cy="59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32" grpId="0" animBg="1"/>
      <p:bldP spid="23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 animBg="1"/>
      <p:bldP spid="73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 animBg="1"/>
      <p:bldP spid="82" grpId="0" animBg="1"/>
      <p:bldP spid="85" grpId="0" animBg="1"/>
      <p:bldP spid="86" grpId="0" animBg="1"/>
      <p:bldP spid="87" grpId="0" animBg="1"/>
      <p:bldP spid="92" grpId="0" animBg="1"/>
      <p:bldP spid="93" grpId="0" animBg="1"/>
      <p:bldP spid="94" grpId="0" animBg="1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Problem 2: </a:t>
            </a:r>
            <a:r>
              <a:rPr lang="pl-PL" dirty="0" err="1" smtClean="0"/>
              <a:t>Decloning</a:t>
            </a:r>
            <a:r>
              <a:rPr lang="pl-PL" dirty="0" smtClean="0"/>
              <a:t> to </a:t>
            </a:r>
            <a:r>
              <a:rPr lang="pl-PL" dirty="0" err="1" smtClean="0"/>
              <a:t>Become</a:t>
            </a:r>
            <a:r>
              <a:rPr lang="pl-PL" dirty="0" smtClean="0"/>
              <a:t> a Winner</a:t>
            </a:r>
            <a:endParaRPr lang="pl-PL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457200" y="1340768"/>
            <a:ext cx="3988191" cy="46665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pl-PL" dirty="0" smtClean="0"/>
              <a:t>We start with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election</a:t>
            </a:r>
            <a:r>
              <a:rPr lang="pl-PL" dirty="0" smtClean="0"/>
              <a:t> with </a:t>
            </a:r>
            <a:r>
              <a:rPr lang="pl-PL" dirty="0" err="1" smtClean="0"/>
              <a:t>possible</a:t>
            </a:r>
            <a:r>
              <a:rPr lang="pl-PL" dirty="0" smtClean="0"/>
              <a:t> </a:t>
            </a:r>
            <a:r>
              <a:rPr lang="pl-PL" dirty="0" err="1" smtClean="0"/>
              <a:t>clones</a:t>
            </a:r>
            <a:r>
              <a:rPr lang="pl-PL" dirty="0" smtClean="0"/>
              <a:t>, and with a </a:t>
            </a:r>
            <a:r>
              <a:rPr lang="pl-PL" dirty="0" err="1" smtClean="0"/>
              <a:t>preferred</a:t>
            </a:r>
            <a:r>
              <a:rPr lang="pl-PL" dirty="0" smtClean="0"/>
              <a:t> </a:t>
            </a:r>
            <a:r>
              <a:rPr lang="pl-PL" dirty="0" err="1" smtClean="0"/>
              <a:t>candidate</a:t>
            </a:r>
            <a:r>
              <a:rPr lang="pl-PL" dirty="0" smtClean="0"/>
              <a:t>:</a:t>
            </a:r>
          </a:p>
          <a:p>
            <a:pPr marL="109728" indent="0">
              <a:buFont typeface="Wingdings 3"/>
              <a:buNone/>
            </a:pPr>
            <a:endParaRPr lang="pl-PL" dirty="0" smtClean="0"/>
          </a:p>
          <a:p>
            <a:pPr marL="109728" indent="0">
              <a:buFont typeface="Wingdings 3"/>
              <a:buNone/>
            </a:pPr>
            <a:endParaRPr lang="pl-PL" dirty="0" smtClean="0"/>
          </a:p>
          <a:p>
            <a:pPr marL="109728" indent="0">
              <a:buFont typeface="Wingdings 3"/>
              <a:buNone/>
            </a:pPr>
            <a:r>
              <a:rPr lang="pl-PL" dirty="0" smtClean="0"/>
              <a:t>For </a:t>
            </a:r>
            <a:r>
              <a:rPr lang="pl-PL" dirty="0" err="1" smtClean="0"/>
              <a:t>each</a:t>
            </a:r>
            <a:r>
              <a:rPr lang="pl-PL" dirty="0" smtClean="0"/>
              <a:t> set of </a:t>
            </a:r>
            <a:r>
              <a:rPr lang="pl-PL" dirty="0" err="1" smtClean="0"/>
              <a:t>clones</a:t>
            </a:r>
            <a:r>
              <a:rPr lang="pl-PL" dirty="0" smtClean="0"/>
              <a:t>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likelihood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exactly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set </a:t>
            </a:r>
            <a:r>
              <a:rPr lang="pl-PL" dirty="0" err="1" smtClean="0"/>
              <a:t>resulted</a:t>
            </a:r>
            <a:r>
              <a:rPr lang="pl-PL" dirty="0" smtClean="0"/>
              <a:t> from </a:t>
            </a:r>
            <a:r>
              <a:rPr lang="pl-PL" dirty="0" err="1" smtClean="0"/>
              <a:t>cloning</a:t>
            </a:r>
            <a:endParaRPr lang="pl-PL" dirty="0" smtClean="0"/>
          </a:p>
          <a:p>
            <a:pPr marL="109728" indent="0">
              <a:buFont typeface="Wingdings 3"/>
              <a:buNone/>
            </a:pPr>
            <a:endParaRPr lang="pl-PL" dirty="0" smtClean="0"/>
          </a:p>
          <a:p>
            <a:pPr marL="109728" indent="0">
              <a:buFont typeface="Wingdings 3"/>
              <a:buNone/>
            </a:pPr>
            <a:endParaRPr lang="pl-PL" dirty="0" smtClean="0"/>
          </a:p>
          <a:p>
            <a:pPr marL="109728" indent="0">
              <a:buFont typeface="Wingdings 3"/>
              <a:buNone/>
            </a:pPr>
            <a:r>
              <a:rPr lang="pl-PL" b="1" dirty="0" smtClean="0">
                <a:solidFill>
                  <a:srgbClr val="FF0000"/>
                </a:solidFill>
              </a:rPr>
              <a:t>We </a:t>
            </a:r>
            <a:r>
              <a:rPr lang="pl-PL" b="1" dirty="0" err="1" smtClean="0">
                <a:solidFill>
                  <a:srgbClr val="FF0000"/>
                </a:solidFill>
              </a:rPr>
              <a:t>seek</a:t>
            </a:r>
            <a:r>
              <a:rPr lang="pl-PL" b="1" dirty="0" smtClean="0">
                <a:solidFill>
                  <a:srgbClr val="FF0000"/>
                </a:solidFill>
              </a:rPr>
              <a:t> a clone </a:t>
            </a:r>
            <a:r>
              <a:rPr lang="pl-PL" b="1" dirty="0" err="1" smtClean="0">
                <a:solidFill>
                  <a:srgbClr val="FF0000"/>
                </a:solidFill>
              </a:rPr>
              <a:t>cover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that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ensures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that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our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guy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wins</a:t>
            </a:r>
            <a:r>
              <a:rPr lang="pl-PL" b="1" dirty="0" smtClean="0">
                <a:solidFill>
                  <a:srgbClr val="FF0000"/>
                </a:solidFill>
              </a:rPr>
              <a:t>.</a:t>
            </a:r>
            <a:endParaRPr lang="pl-PL" dirty="0" smtClean="0">
              <a:solidFill>
                <a:srgbClr val="FF0000"/>
              </a:solidFill>
            </a:endParaRPr>
          </a:p>
          <a:p>
            <a:pPr marL="109728" indent="0">
              <a:buFont typeface="Wingdings 3"/>
              <a:buNone/>
            </a:pPr>
            <a:endParaRPr lang="pl-PL" dirty="0" smtClean="0"/>
          </a:p>
          <a:p>
            <a:pPr marL="109728" indent="0">
              <a:buFont typeface="Wingdings 3"/>
              <a:buNone/>
            </a:pPr>
            <a:endParaRPr lang="pl-PL" dirty="0" smtClean="0"/>
          </a:p>
          <a:p>
            <a:pPr marL="109728" indent="0">
              <a:buFont typeface="Wingdings 3"/>
              <a:buNone/>
            </a:pPr>
            <a:endParaRPr lang="pl-PL" dirty="0" smtClean="0"/>
          </a:p>
          <a:p>
            <a:pPr marL="109728" indent="0">
              <a:buFont typeface="Wingdings 3"/>
              <a:buNone/>
            </a:pPr>
            <a:endParaRPr lang="pl-PL" dirty="0" smtClean="0"/>
          </a:p>
          <a:p>
            <a:pPr marL="109728" indent="0">
              <a:buFont typeface="Wingdings 3"/>
              <a:buNone/>
            </a:pP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26" y="1042402"/>
            <a:ext cx="4215019" cy="17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41" y="3274402"/>
            <a:ext cx="3051370" cy="33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70" y="3747943"/>
            <a:ext cx="1435417" cy="34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33" y="4198326"/>
            <a:ext cx="1074125" cy="32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32" y="4619918"/>
            <a:ext cx="707634" cy="38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96" y="5122034"/>
            <a:ext cx="864576" cy="34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7906043" y="3235569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0.01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651674" y="3725593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0.8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665741" y="416169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0.5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663397" y="465171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0.3</a:t>
            </a:r>
            <a:endParaRPr lang="pl-PL" dirty="0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26" y="5126794"/>
            <a:ext cx="322750" cy="36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77" y="5108827"/>
            <a:ext cx="256076" cy="4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5118296" y="511829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1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231988" y="512063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1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7807568" y="512064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 1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4867421" y="5641145"/>
            <a:ext cx="3696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All</a:t>
            </a:r>
            <a:r>
              <a:rPr lang="pl-PL" sz="1600" dirty="0" smtClean="0"/>
              <a:t> </a:t>
            </a:r>
            <a:r>
              <a:rPr lang="pl-PL" sz="1600" dirty="0" err="1" smtClean="0"/>
              <a:t>other</a:t>
            </a:r>
            <a:r>
              <a:rPr lang="pl-PL" sz="1600" dirty="0" smtClean="0"/>
              <a:t> </a:t>
            </a:r>
            <a:r>
              <a:rPr lang="pl-PL" sz="1600" dirty="0" err="1" smtClean="0"/>
              <a:t>subsets</a:t>
            </a:r>
            <a:r>
              <a:rPr lang="pl-PL" sz="1600" dirty="0" smtClean="0"/>
              <a:t> </a:t>
            </a:r>
            <a:r>
              <a:rPr lang="pl-PL" sz="1600" dirty="0" err="1" smtClean="0"/>
              <a:t>have</a:t>
            </a:r>
            <a:r>
              <a:rPr lang="pl-PL" sz="1600" dirty="0" smtClean="0"/>
              <a:t> </a:t>
            </a:r>
            <a:r>
              <a:rPr lang="pl-PL" sz="1600" dirty="0" err="1" smtClean="0"/>
              <a:t>likelihood</a:t>
            </a:r>
            <a:r>
              <a:rPr lang="pl-PL" sz="1600" dirty="0" smtClean="0"/>
              <a:t> 0.</a:t>
            </a:r>
            <a:endParaRPr lang="pl-PL" sz="1600" dirty="0"/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46" y="1972114"/>
            <a:ext cx="479196" cy="54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83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 w="50800" cmpd="sng"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4578</TotalTime>
  <Words>2108</Words>
  <Application>Microsoft Office PowerPoint</Application>
  <PresentationFormat>Pokaz na ekranie (4:3)</PresentationFormat>
  <Paragraphs>451</Paragraphs>
  <Slides>46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7" baseType="lpstr">
      <vt:lpstr>Hol</vt:lpstr>
      <vt:lpstr>Exploring and Exploiting Clones in Elections</vt:lpstr>
      <vt:lpstr>Elections for the Scariest Monster!</vt:lpstr>
      <vt:lpstr>Elections for the Scariest Monster!</vt:lpstr>
      <vt:lpstr>Elections for the Scariest Monster!</vt:lpstr>
      <vt:lpstr>Elections for the Scariest Monster!</vt:lpstr>
      <vt:lpstr>Elections for the Scariest Monster!</vt:lpstr>
      <vt:lpstr>Problem 1: Discovering the True Elections</vt:lpstr>
      <vt:lpstr>Problem 1: Discovering the True Elections</vt:lpstr>
      <vt:lpstr>Problem 2: Decloning to Become a Winner</vt:lpstr>
      <vt:lpstr>Problem 2: Decloning to Become a Winner</vt:lpstr>
      <vt:lpstr>Problem 2: Decloning to Become a Winner</vt:lpstr>
      <vt:lpstr>Problem 2: Decloning to Become a Winner</vt:lpstr>
      <vt:lpstr>Problem 2: Decloning to Become a Winner</vt:lpstr>
      <vt:lpstr>Problem 2: Decloning to Become a Winner</vt:lpstr>
      <vt:lpstr>Problem 3: What Clone Structures Can Arise in Elections?</vt:lpstr>
      <vt:lpstr>Problem 3: What Clone Structures Can Arise in Elections?</vt:lpstr>
      <vt:lpstr>Axiomatic Characterization</vt:lpstr>
      <vt:lpstr>Axiomatic Characterization</vt:lpstr>
      <vt:lpstr>Axiomatic Characterization</vt:lpstr>
      <vt:lpstr>Axiomatic Characterization</vt:lpstr>
      <vt:lpstr>Axiomatic Characterization</vt:lpstr>
      <vt:lpstr>Proof Idea for the Characterization</vt:lpstr>
      <vt:lpstr> Clone Structure Representations</vt:lpstr>
      <vt:lpstr> Clone Structure Representations</vt:lpstr>
      <vt:lpstr> Clone Structure Representations</vt:lpstr>
      <vt:lpstr> Clone Structure Representations</vt:lpstr>
      <vt:lpstr> Clone Structure Representations</vt:lpstr>
      <vt:lpstr> Clone Structure Representations</vt:lpstr>
      <vt:lpstr>Problem 3: What Clone Structures Can Arise in Elections?</vt:lpstr>
      <vt:lpstr>How Many Voters Needed to Represent a Clone Structure?</vt:lpstr>
      <vt:lpstr>How Many Voters Needed to Represent a Clone Structure?</vt:lpstr>
      <vt:lpstr>How Many Voters Needed to Represent a Clone Structure?</vt:lpstr>
      <vt:lpstr>How Many Voters Needed to Represent a Clone Structure?</vt:lpstr>
      <vt:lpstr>Problem 2: Decloning to Become a Winner</vt:lpstr>
      <vt:lpstr>Problem 4: Decloning to Discover Hidden Structure</vt:lpstr>
      <vt:lpstr>Clones in Single-Peaked Elections</vt:lpstr>
      <vt:lpstr>Clones in Single-Peaked Elections</vt:lpstr>
      <vt:lpstr>Decloning Toward Single-Peakedness</vt:lpstr>
      <vt:lpstr>Decloning Toward Single-Peakedness</vt:lpstr>
      <vt:lpstr>Decloning Toward Single-Peakedness</vt:lpstr>
      <vt:lpstr>Decloning Toward Single-Peakedness</vt:lpstr>
      <vt:lpstr>Characterizing Single-Peaked Clone Structures</vt:lpstr>
      <vt:lpstr>Clones in Single-Crossing Elections </vt:lpstr>
      <vt:lpstr>Clones in Single-Crossing Elections </vt:lpstr>
      <vt:lpstr>Conclusions</vt:lpstr>
      <vt:lpstr>COMSOC-2012 in Kraków, Poland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Clone Structures in Voters’ Preferences</dc:title>
  <dc:creator>AGH</dc:creator>
  <cp:lastModifiedBy>AGH</cp:lastModifiedBy>
  <cp:revision>118</cp:revision>
  <dcterms:created xsi:type="dcterms:W3CDTF">2011-04-08T05:49:12Z</dcterms:created>
  <dcterms:modified xsi:type="dcterms:W3CDTF">2012-02-19T20:25:49Z</dcterms:modified>
</cp:coreProperties>
</file>